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6" r:id="rId3"/>
    <p:sldMasterId id="2147483719" r:id="rId4"/>
    <p:sldMasterId id="2147483725" r:id="rId5"/>
  </p:sldMasterIdLst>
  <p:notesMasterIdLst>
    <p:notesMasterId r:id="rId27"/>
  </p:notesMasterIdLst>
  <p:handoutMasterIdLst>
    <p:handoutMasterId r:id="rId28"/>
  </p:handoutMasterIdLst>
  <p:sldIdLst>
    <p:sldId id="292" r:id="rId6"/>
    <p:sldId id="341" r:id="rId7"/>
    <p:sldId id="342" r:id="rId8"/>
    <p:sldId id="318" r:id="rId9"/>
    <p:sldId id="329" r:id="rId10"/>
    <p:sldId id="305" r:id="rId11"/>
    <p:sldId id="299" r:id="rId12"/>
    <p:sldId id="300" r:id="rId13"/>
    <p:sldId id="326" r:id="rId14"/>
    <p:sldId id="327" r:id="rId15"/>
    <p:sldId id="328" r:id="rId16"/>
    <p:sldId id="324" r:id="rId17"/>
    <p:sldId id="344" r:id="rId18"/>
    <p:sldId id="345" r:id="rId19"/>
    <p:sldId id="331" r:id="rId20"/>
    <p:sldId id="351" r:id="rId21"/>
    <p:sldId id="349" r:id="rId22"/>
    <p:sldId id="336" r:id="rId23"/>
    <p:sldId id="338" r:id="rId24"/>
    <p:sldId id="339" r:id="rId25"/>
    <p:sldId id="340" r:id="rId26"/>
  </p:sldIdLst>
  <p:sldSz cx="9144000" cy="5143500" type="screen16x9"/>
  <p:notesSz cx="9928225" cy="6797675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727574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8" userDrawn="1">
          <p15:clr>
            <a:srgbClr val="A4A3A4"/>
          </p15:clr>
        </p15:guide>
        <p15:guide id="2" pos="559" userDrawn="1">
          <p15:clr>
            <a:srgbClr val="A4A3A4"/>
          </p15:clr>
        </p15:guide>
        <p15:guide id="3" orient="horz" pos="8153" userDrawn="1">
          <p15:clr>
            <a:srgbClr val="A4A3A4"/>
          </p15:clr>
        </p15:guide>
        <p15:guide id="5" pos="831" userDrawn="1">
          <p15:clr>
            <a:srgbClr val="A4A3A4"/>
          </p15:clr>
        </p15:guide>
        <p15:guide id="6" pos="13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792A0"/>
    <a:srgbClr val="1478A0"/>
    <a:srgbClr val="136C8F"/>
    <a:srgbClr val="F4EEE0"/>
    <a:srgbClr val="0C465E"/>
    <a:srgbClr val="79936E"/>
    <a:srgbClr val="105C7A"/>
    <a:srgbClr val="D8430E"/>
    <a:srgbClr val="D3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146" autoAdjust="0"/>
  </p:normalViewPr>
  <p:slideViewPr>
    <p:cSldViewPr snapToGrid="0" snapToObjects="1">
      <p:cViewPr>
        <p:scale>
          <a:sx n="106" d="100"/>
          <a:sy n="106" d="100"/>
        </p:scale>
        <p:origin x="-1764" y="-744"/>
      </p:cViewPr>
      <p:guideLst>
        <p:guide orient="horz" pos="821"/>
        <p:guide orient="horz" pos="3057"/>
        <p:guide pos="210"/>
        <p:guide pos="312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42B2-791B-44BE-A9D3-D2E4067DAEB2}" type="datetimeFigureOut">
              <a:rPr lang="ru-RU" smtClean="0"/>
              <a:t>22.07.2019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3ABDC-2855-4CE8-A8B5-5ECC5F2DC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6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1323764" y="3228896"/>
            <a:ext cx="7280699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8395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70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84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5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3697" y="6456611"/>
            <a:ext cx="4302231" cy="339884"/>
          </a:xfrm>
          <a:prstGeom prst="rect">
            <a:avLst/>
          </a:prstGeom>
        </p:spPr>
        <p:txBody>
          <a:bodyPr/>
          <a:lstStyle/>
          <a:p>
            <a:fld id="{6184C12E-3E05-4D29-B17C-0D789A14605F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923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9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52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85255" y="4321969"/>
            <a:ext cx="169919" cy="167355"/>
          </a:xfrm>
          <a:prstGeom prst="rect">
            <a:avLst/>
          </a:prstGeom>
        </p:spPr>
        <p:txBody>
          <a:bodyPr wrap="none"/>
          <a:lstStyle>
            <a:lvl1pPr>
              <a:defRPr sz="900" cap="none" spc="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0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6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62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4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0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28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0631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91018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11404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31790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52177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0631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1018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11404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31790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52177" y="2440694"/>
            <a:ext cx="1279922" cy="1279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7321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4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71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87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40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35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5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79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EB30-F3DE-4287-A948-811A7CC913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4220-8B81-44FB-9742-4E31FF474F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63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85255" y="4321969"/>
            <a:ext cx="169919" cy="167355"/>
          </a:xfrm>
          <a:prstGeom prst="rect">
            <a:avLst/>
          </a:prstGeom>
        </p:spPr>
        <p:txBody>
          <a:bodyPr wrap="none"/>
          <a:lstStyle>
            <a:lvl1pPr>
              <a:defRPr sz="900" cap="none" spc="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62112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0631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91018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11404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31790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52177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0631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1018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11404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31790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52177" y="2440694"/>
            <a:ext cx="1279922" cy="1279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79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0631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91018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11404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31790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52177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0631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1018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11404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31790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52177" y="2440694"/>
            <a:ext cx="1279922" cy="1279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208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0631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91018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11404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31790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52177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0631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1018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11404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31790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52177" y="2440694"/>
            <a:ext cx="1279922" cy="1279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175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420886" y="4541640"/>
            <a:ext cx="1558826" cy="464513"/>
            <a:chOff x="1122411" y="12110698"/>
            <a:chExt cx="4156173" cy="1240139"/>
          </a:xfrm>
        </p:grpSpPr>
        <p:sp>
          <p:nvSpPr>
            <p:cNvPr id="5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6"/>
              <a:ext cx="2212605" cy="73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6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4124429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1300" dirty="0">
                  <a:solidFill>
                    <a:srgbClr val="0365C0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13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13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7" y="854274"/>
            <a:ext cx="7314056" cy="816769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800"/>
            </a:lvl1pPr>
            <a:lvl2pPr algn="just">
              <a:lnSpc>
                <a:spcPct val="150000"/>
              </a:lnSpc>
              <a:defRPr sz="800"/>
            </a:lvl2pPr>
            <a:lvl3pPr algn="just">
              <a:lnSpc>
                <a:spcPct val="150000"/>
              </a:lnSpc>
              <a:defRPr sz="800"/>
            </a:lvl3pPr>
            <a:lvl4pPr algn="just">
              <a:lnSpc>
                <a:spcPct val="150000"/>
              </a:lnSpc>
              <a:defRPr sz="800"/>
            </a:lvl4pPr>
            <a:lvl5pPr algn="just">
              <a:lnSpc>
                <a:spcPct val="150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8454628" y="4686300"/>
            <a:ext cx="335756" cy="136577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>
                <a:solidFill>
                  <a:srgbClr val="C82506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C825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29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 userDrawn="1"/>
        </p:nvGrpSpPr>
        <p:grpSpPr bwMode="auto">
          <a:xfrm>
            <a:off x="420886" y="4541640"/>
            <a:ext cx="1666838" cy="464513"/>
            <a:chOff x="1122411" y="12110698"/>
            <a:chExt cx="4444157" cy="1240139"/>
          </a:xfrm>
        </p:grpSpPr>
        <p:sp>
          <p:nvSpPr>
            <p:cNvPr id="15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6"/>
              <a:ext cx="2212605" cy="73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16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4412413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1300" dirty="0">
                  <a:solidFill>
                    <a:srgbClr val="0365C0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13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13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09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09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4686300"/>
            <a:ext cx="335756" cy="136577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>
                <a:solidFill>
                  <a:srgbClr val="C82506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C825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9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85255" y="4321969"/>
            <a:ext cx="169919" cy="167355"/>
          </a:xfrm>
          <a:prstGeom prst="rect">
            <a:avLst/>
          </a:prstGeom>
        </p:spPr>
        <p:txBody>
          <a:bodyPr wrap="none"/>
          <a:lstStyle>
            <a:lvl1pPr>
              <a:defRPr sz="900" cap="none" spc="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22741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0631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91018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11404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31790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52177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0631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1018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11404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31790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52177" y="2440694"/>
            <a:ext cx="1279922" cy="1279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361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0631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91018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11404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31790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52177" y="103703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0631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1018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11404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31790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52177" y="2440694"/>
            <a:ext cx="1279922" cy="1279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086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420886" y="4541640"/>
            <a:ext cx="1558826" cy="464513"/>
            <a:chOff x="1122411" y="12110698"/>
            <a:chExt cx="4156173" cy="1240139"/>
          </a:xfrm>
        </p:grpSpPr>
        <p:sp>
          <p:nvSpPr>
            <p:cNvPr id="5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6"/>
              <a:ext cx="2212605" cy="73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6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4124429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1300" dirty="0">
                  <a:solidFill>
                    <a:srgbClr val="0365C0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13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13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7" y="854274"/>
            <a:ext cx="7314056" cy="816769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800"/>
            </a:lvl1pPr>
            <a:lvl2pPr algn="just">
              <a:lnSpc>
                <a:spcPct val="150000"/>
              </a:lnSpc>
              <a:defRPr sz="800"/>
            </a:lvl2pPr>
            <a:lvl3pPr algn="just">
              <a:lnSpc>
                <a:spcPct val="150000"/>
              </a:lnSpc>
              <a:defRPr sz="800"/>
            </a:lvl3pPr>
            <a:lvl4pPr algn="just">
              <a:lnSpc>
                <a:spcPct val="150000"/>
              </a:lnSpc>
              <a:defRPr sz="800"/>
            </a:lvl4pPr>
            <a:lvl5pPr algn="just">
              <a:lnSpc>
                <a:spcPct val="150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8454628" y="4686300"/>
            <a:ext cx="335756" cy="136577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>
                <a:solidFill>
                  <a:srgbClr val="C82506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C825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36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 userDrawn="1"/>
        </p:nvGrpSpPr>
        <p:grpSpPr bwMode="auto">
          <a:xfrm>
            <a:off x="420886" y="4541640"/>
            <a:ext cx="1666838" cy="464513"/>
            <a:chOff x="1122411" y="12110698"/>
            <a:chExt cx="4444157" cy="1240139"/>
          </a:xfrm>
        </p:grpSpPr>
        <p:sp>
          <p:nvSpPr>
            <p:cNvPr id="15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6"/>
              <a:ext cx="2212605" cy="73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16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4412413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>
                <a:defRPr/>
              </a:pP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1300" dirty="0">
                  <a:solidFill>
                    <a:srgbClr val="0365C0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13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13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09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09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4686300"/>
            <a:ext cx="335756" cy="136577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>
                <a:solidFill>
                  <a:srgbClr val="C82506"/>
                </a:solidFill>
              </a:rPr>
              <a:pPr>
                <a:defRPr/>
              </a:pPr>
              <a:t>‹#›</a:t>
            </a:fld>
            <a:endParaRPr lang="x-none" altLang="x-none">
              <a:solidFill>
                <a:srgbClr val="C825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50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2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420886" y="4541640"/>
            <a:ext cx="1558826" cy="464513"/>
            <a:chOff x="1122411" y="12110698"/>
            <a:chExt cx="4156173" cy="1240139"/>
          </a:xfrm>
        </p:grpSpPr>
        <p:sp>
          <p:nvSpPr>
            <p:cNvPr id="5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6"/>
              <a:ext cx="2212605" cy="73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6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4124429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1300" dirty="0">
                  <a:solidFill>
                    <a:schemeClr val="accent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13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13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7" y="854274"/>
            <a:ext cx="7314056" cy="816769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rgbClr val="262D30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lnSpc>
                <a:spcPct val="150000"/>
              </a:lnSpc>
              <a:defRPr sz="800"/>
            </a:lvl1pPr>
            <a:lvl2pPr algn="just">
              <a:lnSpc>
                <a:spcPct val="150000"/>
              </a:lnSpc>
              <a:defRPr sz="800"/>
            </a:lvl2pPr>
            <a:lvl3pPr algn="just">
              <a:lnSpc>
                <a:spcPct val="150000"/>
              </a:lnSpc>
              <a:defRPr sz="800"/>
            </a:lvl3pPr>
            <a:lvl4pPr algn="just">
              <a:lnSpc>
                <a:spcPct val="150000"/>
              </a:lnSpc>
              <a:defRPr sz="800"/>
            </a:lvl4pPr>
            <a:lvl5pPr algn="just">
              <a:lnSpc>
                <a:spcPct val="150000"/>
              </a:lnSpc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 userDrawn="1">
            <p:ph type="sldNum" sz="quarter" idx="10"/>
          </p:nvPr>
        </p:nvSpPr>
        <p:spPr>
          <a:xfrm>
            <a:off x="8454628" y="4686300"/>
            <a:ext cx="335756" cy="136577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47C205F5-B05A-2C4F-8652-025C43E558A2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0471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 userDrawn="1"/>
        </p:nvGrpSpPr>
        <p:grpSpPr bwMode="auto">
          <a:xfrm>
            <a:off x="420886" y="4541640"/>
            <a:ext cx="1666838" cy="464513"/>
            <a:chOff x="1122411" y="12110698"/>
            <a:chExt cx="4444157" cy="1240139"/>
          </a:xfrm>
        </p:grpSpPr>
        <p:sp>
          <p:nvSpPr>
            <p:cNvPr id="15" name="TextBox 5"/>
            <p:cNvSpPr txBox="1">
              <a:spLocks noChangeArrowheads="1"/>
            </p:cNvSpPr>
            <p:nvPr userDrawn="1"/>
          </p:nvSpPr>
          <p:spPr bwMode="auto">
            <a:xfrm>
              <a:off x="1122411" y="12611316"/>
              <a:ext cx="2212605" cy="73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600">
                  <a:solidFill>
                    <a:srgbClr val="9B999C"/>
                  </a:solidFill>
                  <a:latin typeface="Dosis" charset="0"/>
                  <a:ea typeface="Dosis" charset="0"/>
                  <a:cs typeface="Dosis" charset="0"/>
                </a:rPr>
                <a:t>Multipurpose Template</a:t>
              </a:r>
            </a:p>
          </p:txBody>
        </p:sp>
        <p:sp>
          <p:nvSpPr>
            <p:cNvPr id="16" name="Text Box 3"/>
            <p:cNvSpPr txBox="1">
              <a:spLocks/>
            </p:cNvSpPr>
            <p:nvPr userDrawn="1"/>
          </p:nvSpPr>
          <p:spPr bwMode="auto">
            <a:xfrm>
              <a:off x="1154155" y="12110698"/>
              <a:ext cx="4412413" cy="627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defRPr/>
              </a:pP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P</a:t>
              </a:r>
              <a:r>
                <a:rPr lang="en-US" altLang="x-none" sz="1300" dirty="0">
                  <a:solidFill>
                    <a:schemeClr val="accent1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!</a:t>
              </a:r>
              <a:r>
                <a:rPr lang="en-US" altLang="x-none" sz="1300" dirty="0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CANTO by </a:t>
              </a:r>
              <a:r>
                <a:rPr lang="en-US" altLang="x-none" sz="1300" dirty="0" err="1">
                  <a:solidFill>
                    <a:srgbClr val="3B3B39"/>
                  </a:solidFill>
                  <a:latin typeface="Dosis" charset="0"/>
                  <a:ea typeface="Dosis" charset="0"/>
                  <a:cs typeface="Dosis" charset="0"/>
                  <a:sym typeface="Poppins Medium" charset="0"/>
                </a:rPr>
                <a:t>HiSlide.io</a:t>
              </a:r>
              <a:endParaRPr lang="x-none" altLang="x-none" sz="1300" dirty="0">
                <a:solidFill>
                  <a:srgbClr val="3B3B39"/>
                </a:solidFill>
                <a:latin typeface="Dosis" charset="0"/>
                <a:ea typeface="Dosis" charset="0"/>
                <a:cs typeface="Dosis" charset="0"/>
                <a:sym typeface="Poppins Medium" charset="0"/>
              </a:endParaRP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92922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99748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93958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00784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07609" y="1464915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92922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99748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93958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00784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407609" y="2571750"/>
            <a:ext cx="917972" cy="917972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/>
          <p:cNvSpPr>
            <a:spLocks noGrp="1"/>
          </p:cNvSpPr>
          <p:nvPr>
            <p:ph type="sldNum" sz="quarter" idx="21"/>
          </p:nvPr>
        </p:nvSpPr>
        <p:spPr>
          <a:xfrm>
            <a:off x="8454628" y="4686300"/>
            <a:ext cx="335756" cy="136577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Dosis" charset="0"/>
                <a:ea typeface="Dosis" charset="0"/>
                <a:cs typeface="Dosis" charset="0"/>
              </a:defRPr>
            </a:lvl1pPr>
          </a:lstStyle>
          <a:p>
            <a:pPr>
              <a:defRPr/>
            </a:pPr>
            <a:fld id="{029EB264-65DE-DD49-A8CC-41DBB245A5C0}" type="slidenum">
              <a:rPr lang="x-none" altLang="x-none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4963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1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8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22DB-A26A-4CF1-9189-AF6469F340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6F72-15F5-4F15-AF53-BEF50070372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3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679092" y="4697339"/>
            <a:ext cx="311733" cy="311733"/>
          </a:xfrm>
          <a:prstGeom prst="ellipse">
            <a:avLst/>
          </a:prstGeom>
          <a:solidFill>
            <a:srgbClr val="282828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95690" y="854781"/>
            <a:ext cx="6181020" cy="816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994" y="1736267"/>
            <a:ext cx="7678634" cy="26322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720975" y="4786530"/>
            <a:ext cx="227966" cy="136577"/>
          </a:xfrm>
          <a:prstGeom prst="rect">
            <a:avLst/>
          </a:prstGeom>
          <a:ln w="3175">
            <a:miter lim="400000"/>
          </a:ln>
        </p:spPr>
        <p:txBody>
          <a:bodyPr lIns="14288" tIns="14288" rIns="14288" bIns="14288">
            <a:spAutoFit/>
          </a:bodyPr>
          <a:lstStyle>
            <a:lvl1pPr algn="ctr">
              <a:defRPr sz="700" cap="all" spc="135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718" r:id="rId5"/>
  </p:sldLayoutIdLst>
  <p:transition spd="med"/>
  <p:txStyles>
    <p:titleStyle>
      <a:lvl1pPr marL="0" marR="0" indent="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1pPr>
      <a:lvl2pPr marL="0" marR="0" indent="8572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2pPr>
      <a:lvl3pPr marL="0" marR="0" indent="17145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3pPr>
      <a:lvl4pPr marL="0" marR="0" indent="25717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4pPr>
      <a:lvl5pPr marL="0" marR="0" indent="34290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5pPr>
      <a:lvl6pPr marL="0" marR="0" indent="42862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6pPr>
      <a:lvl7pPr marL="0" marR="0" indent="51435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7pPr>
      <a:lvl8pPr marL="0" marR="0" indent="60007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8pPr>
      <a:lvl9pPr marL="0" marR="0" indent="68580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9pPr>
    </p:titleStyle>
    <p:body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857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1714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2571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3429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4286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5143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6000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6858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75CD22DB-A26A-4CF1-9189-AF6469F34095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hangingPunct="1"/>
              <a:t>22.07.2019</a:t>
            </a:fld>
            <a:endParaRPr lang="ru-RU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endParaRPr lang="ru-RU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47BB6F72-15F5-4F15-AF53-BEF50070372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hangingPunct="1"/>
              <a:t>‹#›</a:t>
            </a:fld>
            <a:endParaRPr lang="ru-RU" kern="1200" smtClean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23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17A1EB30-F3DE-4287-A948-811A7CC91308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hangingPunct="1"/>
              <a:t>22.07.2019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hangingPunct="1"/>
            <a:fld id="{63144220-8B81-44FB-9742-4E31FF474F4A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7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679092" y="4697339"/>
            <a:ext cx="311733" cy="311733"/>
          </a:xfrm>
          <a:prstGeom prst="ellipse">
            <a:avLst/>
          </a:prstGeom>
          <a:solidFill>
            <a:srgbClr val="282828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95690" y="854781"/>
            <a:ext cx="6181020" cy="816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994" y="1736267"/>
            <a:ext cx="7678634" cy="26322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720975" y="4786530"/>
            <a:ext cx="227966" cy="136577"/>
          </a:xfrm>
          <a:prstGeom prst="rect">
            <a:avLst/>
          </a:prstGeom>
          <a:ln w="3175">
            <a:miter lim="400000"/>
          </a:ln>
        </p:spPr>
        <p:txBody>
          <a:bodyPr lIns="14288" tIns="14288" rIns="14288" bIns="14288">
            <a:spAutoFit/>
          </a:bodyPr>
          <a:lstStyle>
            <a:lvl1pPr algn="ctr">
              <a:defRPr sz="700" cap="all" spc="135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92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transition spd="med"/>
  <p:txStyles>
    <p:titleStyle>
      <a:lvl1pPr marL="0" marR="0" indent="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1pPr>
      <a:lvl2pPr marL="0" marR="0" indent="8572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2pPr>
      <a:lvl3pPr marL="0" marR="0" indent="17145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3pPr>
      <a:lvl4pPr marL="0" marR="0" indent="25717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4pPr>
      <a:lvl5pPr marL="0" marR="0" indent="34290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5pPr>
      <a:lvl6pPr marL="0" marR="0" indent="42862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6pPr>
      <a:lvl7pPr marL="0" marR="0" indent="51435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7pPr>
      <a:lvl8pPr marL="0" marR="0" indent="60007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8pPr>
      <a:lvl9pPr marL="0" marR="0" indent="68580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9pPr>
    </p:titleStyle>
    <p:body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857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1714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2571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3429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4286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5143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6000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6858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679092" y="4697339"/>
            <a:ext cx="311733" cy="311733"/>
          </a:xfrm>
          <a:prstGeom prst="ellipse">
            <a:avLst/>
          </a:prstGeom>
          <a:solidFill>
            <a:srgbClr val="282828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95690" y="854781"/>
            <a:ext cx="6181020" cy="8163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812994" y="1736267"/>
            <a:ext cx="7678634" cy="26322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720975" y="4786530"/>
            <a:ext cx="227966" cy="136577"/>
          </a:xfrm>
          <a:prstGeom prst="rect">
            <a:avLst/>
          </a:prstGeom>
          <a:ln w="3175">
            <a:miter lim="400000"/>
          </a:ln>
        </p:spPr>
        <p:txBody>
          <a:bodyPr lIns="14288" tIns="14288" rIns="14288" bIns="14288">
            <a:spAutoFit/>
          </a:bodyPr>
          <a:lstStyle>
            <a:lvl1pPr algn="ctr">
              <a:defRPr sz="700" cap="all" spc="135">
                <a:solidFill>
                  <a:srgbClr val="FFFFFF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180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ransition spd="med"/>
  <p:txStyles>
    <p:titleStyle>
      <a:lvl1pPr marL="0" marR="0" indent="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1pPr>
      <a:lvl2pPr marL="0" marR="0" indent="8572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2pPr>
      <a:lvl3pPr marL="0" marR="0" indent="17145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3pPr>
      <a:lvl4pPr marL="0" marR="0" indent="25717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4pPr>
      <a:lvl5pPr marL="0" marR="0" indent="34290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5pPr>
      <a:lvl6pPr marL="0" marR="0" indent="42862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6pPr>
      <a:lvl7pPr marL="0" marR="0" indent="51435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7pPr>
      <a:lvl8pPr marL="0" marR="0" indent="600075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8pPr>
      <a:lvl9pPr marL="0" marR="0" indent="685800" algn="l" defTabSz="30956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282828"/>
          </a:solidFill>
          <a:uFillTx/>
          <a:latin typeface="Signika"/>
          <a:ea typeface="Signika"/>
          <a:cs typeface="Signika"/>
          <a:sym typeface="Signika"/>
        </a:defRPr>
      </a:lvl9pPr>
    </p:titleStyle>
    <p:body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857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1714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2571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3429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42862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5143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600075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6858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727574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" b="0" i="0" u="none" strike="noStrike" cap="all" spc="13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r-mbk00091\Pictures\семь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38" y="357469"/>
            <a:ext cx="6118047" cy="408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hape 31"/>
          <p:cNvSpPr/>
          <p:nvPr/>
        </p:nvSpPr>
        <p:spPr>
          <a:xfrm>
            <a:off x="-990541" y="0"/>
            <a:ext cx="4503815" cy="4555926"/>
          </a:xfrm>
          <a:prstGeom prst="ellipse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7234" y="2199288"/>
            <a:ext cx="3410790" cy="8598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 algn="ctr">
              <a:defRPr sz="12000" b="1">
                <a:solidFill>
                  <a:srgbClr val="FFFFFF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ru-RU" sz="2700" dirty="0">
                <a:solidFill>
                  <a:srgbClr val="79936E"/>
                </a:solidFill>
                <a:latin typeface="Circe" pitchFamily="34" charset="0"/>
              </a:rPr>
              <a:t>Успешная семья - успешная Россия!</a:t>
            </a:r>
            <a:endParaRPr sz="2700" dirty="0">
              <a:solidFill>
                <a:srgbClr val="79936E"/>
              </a:solidFill>
              <a:latin typeface="Circe" pitchFamily="34" charset="0"/>
            </a:endParaRPr>
          </a:p>
        </p:txBody>
      </p:sp>
      <p:sp>
        <p:nvSpPr>
          <p:cNvPr id="8" name="Shape 31"/>
          <p:cNvSpPr/>
          <p:nvPr/>
        </p:nvSpPr>
        <p:spPr>
          <a:xfrm>
            <a:off x="6362046" y="3188627"/>
            <a:ext cx="3578897" cy="3578897"/>
          </a:xfrm>
          <a:prstGeom prst="ellipse">
            <a:avLst/>
          </a:prstGeom>
          <a:solidFill>
            <a:srgbClr val="5792A0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endParaRPr lang="en-US" sz="1200" dirty="0">
              <a:solidFill>
                <a:srgbClr val="FFFFFF"/>
              </a:solidFill>
              <a:latin typeface="Circ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87104" y="4004698"/>
            <a:ext cx="2061972" cy="496290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ru-RU" sz="1500" b="1" dirty="0">
                <a:solidFill>
                  <a:srgbClr val="FFFFFF"/>
                </a:solidFill>
                <a:latin typeface="Circe" pitchFamily="34" charset="0"/>
              </a:rPr>
              <a:t>Специальный проект ТПП РФ</a:t>
            </a:r>
            <a:endParaRPr lang="en-US" sz="1500" dirty="0">
              <a:solidFill>
                <a:srgbClr val="FFFFFF"/>
              </a:solidFill>
              <a:latin typeface="Circe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3" y="405298"/>
            <a:ext cx="1363028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76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BFE8AFE-31FF-4AAE-A8C0-36F77B0E50F8}"/>
              </a:ext>
            </a:extLst>
          </p:cNvPr>
          <p:cNvSpPr/>
          <p:nvPr/>
        </p:nvSpPr>
        <p:spPr>
          <a:xfrm>
            <a:off x="359569" y="4504765"/>
            <a:ext cx="1697831" cy="389965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617A812-6285-44F6-B06C-9E5D85B21D86}"/>
              </a:ext>
            </a:extLst>
          </p:cNvPr>
          <p:cNvSpPr/>
          <p:nvPr/>
        </p:nvSpPr>
        <p:spPr>
          <a:xfrm>
            <a:off x="8550386" y="4699747"/>
            <a:ext cx="468091" cy="389965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D9B3E4F-E709-402A-83C3-88265C709256}"/>
              </a:ext>
            </a:extLst>
          </p:cNvPr>
          <p:cNvSpPr/>
          <p:nvPr/>
        </p:nvSpPr>
        <p:spPr>
          <a:xfrm>
            <a:off x="352178" y="159280"/>
            <a:ext cx="4024557" cy="27699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200" b="1" dirty="0">
                <a:solidFill>
                  <a:srgbClr val="FFFFFF"/>
                </a:solidFill>
              </a:rPr>
              <a:t>ПРОБЛЕМЫ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50B54BC-EBB9-40B0-AE9A-97231F194570}"/>
              </a:ext>
            </a:extLst>
          </p:cNvPr>
          <p:cNvSpPr/>
          <p:nvPr/>
        </p:nvSpPr>
        <p:spPr>
          <a:xfrm>
            <a:off x="4895010" y="159280"/>
            <a:ext cx="4024557" cy="27699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hangingPunct="1">
              <a:defRPr/>
            </a:pPr>
            <a:r>
              <a:rPr lang="ru-RU" sz="2200" b="1" dirty="0">
                <a:solidFill>
                  <a:srgbClr val="FFFFFF"/>
                </a:solidFill>
              </a:rPr>
              <a:t>ПУТИ РЕШЕНИЯ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089EB2-2FC3-4DCA-B2C6-CA9A260994AB}"/>
              </a:ext>
            </a:extLst>
          </p:cNvPr>
          <p:cNvSpPr txBox="1"/>
          <p:nvPr/>
        </p:nvSpPr>
        <p:spPr>
          <a:xfrm>
            <a:off x="199467" y="659352"/>
            <a:ext cx="4520107" cy="22073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pPr hangingPunct="1">
              <a:lnSpc>
                <a:spcPts val="1838"/>
              </a:lnSpc>
              <a:defRPr/>
            </a:pPr>
            <a:r>
              <a:rPr lang="ru-RU" sz="1800" dirty="0">
                <a:solidFill>
                  <a:srgbClr val="0C465E"/>
                </a:solidFill>
                <a:latin typeface="Circe"/>
                <a:sym typeface="Montserrat-Regular"/>
              </a:rPr>
              <a:t>Участники семейного бизнеса не мотивированы к официальному трудоустройству в своей компании,</a:t>
            </a:r>
          </a:p>
          <a:p>
            <a:pPr hangingPunct="1">
              <a:lnSpc>
                <a:spcPts val="1838"/>
              </a:lnSpc>
              <a:defRPr/>
            </a:pPr>
            <a:r>
              <a:rPr lang="ru-RU" sz="1800" dirty="0">
                <a:solidFill>
                  <a:srgbClr val="0C465E"/>
                </a:solidFill>
                <a:latin typeface="Circe"/>
                <a:sym typeface="Montserrat-Regular"/>
              </a:rPr>
              <a:t>в связи с крайне высокой </a:t>
            </a:r>
            <a:r>
              <a:rPr lang="ru-RU" sz="1800" dirty="0" err="1">
                <a:solidFill>
                  <a:srgbClr val="0C465E"/>
                </a:solidFill>
                <a:latin typeface="Circe"/>
                <a:sym typeface="Montserrat-Regular"/>
              </a:rPr>
              <a:t>зарегулированностью</a:t>
            </a:r>
            <a:r>
              <a:rPr lang="ru-RU" sz="1800" dirty="0">
                <a:solidFill>
                  <a:srgbClr val="0C465E"/>
                </a:solidFill>
                <a:latin typeface="Circe"/>
                <a:sym typeface="Montserrat-Regular"/>
              </a:rPr>
              <a:t> законодательства.</a:t>
            </a:r>
          </a:p>
          <a:p>
            <a:pPr hangingPunct="1">
              <a:lnSpc>
                <a:spcPts val="1838"/>
              </a:lnSpc>
              <a:spcBef>
                <a:spcPts val="450"/>
              </a:spcBef>
              <a:defRPr/>
            </a:pPr>
            <a:r>
              <a:rPr lang="ru-RU" sz="1800" b="1" u="sng" dirty="0">
                <a:solidFill>
                  <a:srgbClr val="0C465E"/>
                </a:solidFill>
                <a:latin typeface="Circe"/>
                <a:sym typeface="Montserrat-Regular"/>
              </a:rPr>
              <a:t>Более 40 видов документов:</a:t>
            </a:r>
          </a:p>
          <a:p>
            <a:pPr hangingPunct="1">
              <a:lnSpc>
                <a:spcPts val="1838"/>
              </a:lnSpc>
              <a:defRPr/>
            </a:pPr>
            <a:r>
              <a:rPr lang="ru-RU" sz="1800" dirty="0">
                <a:solidFill>
                  <a:srgbClr val="0C465E"/>
                </a:solidFill>
                <a:latin typeface="Circe"/>
                <a:sym typeface="Montserrat-Regular"/>
              </a:rPr>
              <a:t>трудовой договор, штатное расписание, должностные инструкции, график отпусков, охрана труда и др.</a:t>
            </a:r>
            <a:endParaRPr lang="en-US" sz="1800" dirty="0">
              <a:solidFill>
                <a:srgbClr val="0C465E"/>
              </a:solidFill>
              <a:latin typeface="Circe"/>
              <a:sym typeface="Montserrat-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60F33B-2432-4D44-82D2-74E49843A046}"/>
              </a:ext>
            </a:extLst>
          </p:cNvPr>
          <p:cNvSpPr txBox="1"/>
          <p:nvPr/>
        </p:nvSpPr>
        <p:spPr>
          <a:xfrm>
            <a:off x="5155442" y="735484"/>
            <a:ext cx="3863193" cy="163698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pPr algn="ctr" hangingPunct="1">
              <a:defRPr/>
            </a:pPr>
            <a:r>
              <a:rPr lang="ru-RU" sz="2500" b="1" dirty="0">
                <a:solidFill>
                  <a:schemeClr val="bg1"/>
                </a:solidFill>
                <a:latin typeface="Circe"/>
                <a:sym typeface="Montserrat-Regular"/>
              </a:rPr>
              <a:t>Законодательно </a:t>
            </a:r>
          </a:p>
          <a:p>
            <a:pPr algn="ctr" hangingPunct="1">
              <a:lnSpc>
                <a:spcPts val="2250"/>
              </a:lnSpc>
              <a:spcBef>
                <a:spcPts val="450"/>
              </a:spcBef>
              <a:defRPr/>
            </a:pPr>
            <a:r>
              <a:rPr lang="ru-RU" sz="2500" b="1" dirty="0">
                <a:solidFill>
                  <a:schemeClr val="bg1"/>
                </a:solidFill>
                <a:latin typeface="Circe"/>
                <a:sym typeface="Montserrat-Regular"/>
              </a:rPr>
              <a:t>закрепить определение</a:t>
            </a:r>
          </a:p>
          <a:p>
            <a:pPr algn="ctr" hangingPunct="1">
              <a:spcBef>
                <a:spcPts val="450"/>
              </a:spcBef>
              <a:defRPr/>
            </a:pPr>
            <a:r>
              <a:rPr lang="ru-RU" sz="2500" b="1" dirty="0">
                <a:solidFill>
                  <a:schemeClr val="bg1"/>
                </a:solidFill>
                <a:latin typeface="Circe"/>
                <a:sym typeface="Montserrat-Regular"/>
              </a:rPr>
              <a:t> </a:t>
            </a:r>
            <a:r>
              <a:rPr lang="ru-RU" sz="2700" b="1" dirty="0">
                <a:solidFill>
                  <a:schemeClr val="bg1"/>
                </a:solidFill>
                <a:latin typeface="Circe"/>
                <a:sym typeface="Montserrat-Regular"/>
              </a:rPr>
              <a:t/>
            </a:r>
            <a:br>
              <a:rPr lang="ru-RU" sz="2700" b="1" dirty="0">
                <a:solidFill>
                  <a:schemeClr val="bg1"/>
                </a:solidFill>
                <a:latin typeface="Circe"/>
                <a:sym typeface="Montserrat-Regular"/>
              </a:rPr>
            </a:br>
            <a:r>
              <a:rPr lang="ru-RU" sz="2700" b="1" dirty="0">
                <a:solidFill>
                  <a:schemeClr val="bg1"/>
                </a:solidFill>
                <a:latin typeface="Circe"/>
                <a:sym typeface="Montserrat-Regular"/>
              </a:rPr>
              <a:t>СЕМЕЙНЫЙ ПАТЕНТ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5DF38E4-B487-4DE2-8792-0C75321319E2}"/>
              </a:ext>
            </a:extLst>
          </p:cNvPr>
          <p:cNvSpPr/>
          <p:nvPr/>
        </p:nvSpPr>
        <p:spPr>
          <a:xfrm>
            <a:off x="3384775" y="3004191"/>
            <a:ext cx="1983921" cy="30008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ru-RU" sz="1700" b="1" u="sng" dirty="0">
                <a:solidFill>
                  <a:schemeClr val="tx2">
                    <a:lumMod val="75000"/>
                  </a:schemeClr>
                </a:solidFill>
                <a:latin typeface="Circe"/>
                <a:ea typeface="Times New Roman"/>
                <a:cs typeface="Times New Roman"/>
              </a:rPr>
              <a:t>ЭТО ПОЗВОЛИТ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Circe"/>
                <a:ea typeface="Times New Roman"/>
                <a:cs typeface="Times New Roman"/>
              </a:rPr>
              <a:t>: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irce"/>
              <a:ea typeface="Times New Roman"/>
              <a:cs typeface="Times New Roman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B103886-EE04-419C-A44A-7D183C2BA7EE}"/>
              </a:ext>
            </a:extLst>
          </p:cNvPr>
          <p:cNvSpPr/>
          <p:nvPr/>
        </p:nvSpPr>
        <p:spPr>
          <a:xfrm>
            <a:off x="3435075" y="3364867"/>
            <a:ext cx="5524320" cy="1454244"/>
          </a:xfrm>
          <a:prstGeom prst="rect">
            <a:avLst/>
          </a:prstGeom>
          <a:noFill/>
          <a:ln>
            <a:noFill/>
          </a:ln>
        </p:spPr>
        <p:txBody>
          <a:bodyPr wrap="square" lIns="34290" tIns="17145" rIns="34290" bIns="17145">
            <a:spAutoFit/>
          </a:bodyPr>
          <a:lstStyle/>
          <a:p>
            <a:pPr marL="64294" indent="-64294">
              <a:spcBef>
                <a:spcPts val="225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 Легализовать участников семейных предприятий</a:t>
            </a:r>
          </a:p>
          <a:p>
            <a:pPr marL="64294" indent="-64294">
              <a:lnSpc>
                <a:spcPts val="1838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 Увеличить бюджеты регионов за счет выплаты налогов и страховых взносов </a:t>
            </a:r>
          </a:p>
          <a:p>
            <a:pPr marL="64294" indent="-64294">
              <a:lnSpc>
                <a:spcPts val="1763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Обеспечить социальные гарантии участникам семейных предприятий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A1737DB-E981-4695-9ECF-364D04872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6" t="14012" r="8705" b="9306"/>
          <a:stretch/>
        </p:blipFill>
        <p:spPr bwMode="auto">
          <a:xfrm>
            <a:off x="199467" y="3088919"/>
            <a:ext cx="3069431" cy="187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трелка вправо 6">
            <a:extLst>
              <a:ext uri="{FF2B5EF4-FFF2-40B4-BE49-F238E27FC236}">
                <a16:creationId xmlns:a16="http://schemas.microsoft.com/office/drawing/2014/main" xmlns="" id="{CD811EA4-B50C-42B1-B0C8-465AD3283244}"/>
              </a:ext>
            </a:extLst>
          </p:cNvPr>
          <p:cNvSpPr/>
          <p:nvPr/>
        </p:nvSpPr>
        <p:spPr>
          <a:xfrm>
            <a:off x="4178025" y="971255"/>
            <a:ext cx="795579" cy="480122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04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2004A49-2076-4346-AFBC-A0CE2E9B658A}"/>
              </a:ext>
            </a:extLst>
          </p:cNvPr>
          <p:cNvSpPr/>
          <p:nvPr/>
        </p:nvSpPr>
        <p:spPr>
          <a:xfrm>
            <a:off x="359569" y="4511489"/>
            <a:ext cx="1677661" cy="383241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7F3C746-7D27-44BA-BA01-4BFDB7CB6B4E}"/>
              </a:ext>
            </a:extLst>
          </p:cNvPr>
          <p:cNvSpPr/>
          <p:nvPr/>
        </p:nvSpPr>
        <p:spPr>
          <a:xfrm>
            <a:off x="8421080" y="4703109"/>
            <a:ext cx="581726" cy="383241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094AF68-2DC4-42BC-84EA-92ADC1E5673E}"/>
              </a:ext>
            </a:extLst>
          </p:cNvPr>
          <p:cNvSpPr/>
          <p:nvPr/>
        </p:nvSpPr>
        <p:spPr>
          <a:xfrm>
            <a:off x="362031" y="207207"/>
            <a:ext cx="4024557" cy="27699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200" b="1" dirty="0">
                <a:solidFill>
                  <a:srgbClr val="FFFFFF"/>
                </a:solidFill>
              </a:rPr>
              <a:t>ПРОБЛЕМЫ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050F74A-E875-4844-9ACE-7005519C5451}"/>
              </a:ext>
            </a:extLst>
          </p:cNvPr>
          <p:cNvSpPr/>
          <p:nvPr/>
        </p:nvSpPr>
        <p:spPr>
          <a:xfrm>
            <a:off x="4895010" y="204015"/>
            <a:ext cx="4024557" cy="27699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hangingPunct="1">
              <a:defRPr/>
            </a:pPr>
            <a:r>
              <a:rPr lang="ru-RU" sz="2200" b="1" dirty="0">
                <a:solidFill>
                  <a:srgbClr val="FFFFFF"/>
                </a:solidFill>
              </a:rPr>
              <a:t>ПУТИ РЕШЕНИЯ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E425586-26C3-4B29-A7BD-C40E786042E1}"/>
              </a:ext>
            </a:extLst>
          </p:cNvPr>
          <p:cNvSpPr txBox="1"/>
          <p:nvPr/>
        </p:nvSpPr>
        <p:spPr>
          <a:xfrm>
            <a:off x="317901" y="808024"/>
            <a:ext cx="4368399" cy="156773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pPr hangingPunct="1">
              <a:lnSpc>
                <a:spcPts val="2550"/>
              </a:lnSpc>
              <a:defRPr/>
            </a:pPr>
            <a:r>
              <a:rPr lang="ru-RU" sz="2500" dirty="0">
                <a:solidFill>
                  <a:srgbClr val="0C465E"/>
                </a:solidFill>
                <a:latin typeface="Circe"/>
                <a:sym typeface="Montserrat-Regular"/>
              </a:rPr>
              <a:t>Отсутствие доступного кредитования, адресной поддержки семейных предприятий</a:t>
            </a:r>
          </a:p>
          <a:p>
            <a:pPr hangingPunct="1">
              <a:lnSpc>
                <a:spcPts val="1575"/>
              </a:lnSpc>
              <a:defRPr/>
            </a:pPr>
            <a:r>
              <a:rPr lang="ru-RU" sz="2200" dirty="0">
                <a:solidFill>
                  <a:srgbClr val="0C465E"/>
                </a:solidFill>
                <a:latin typeface="Circe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1AE9F9-7461-4569-8779-F6FE2FF8E90C}"/>
              </a:ext>
            </a:extLst>
          </p:cNvPr>
          <p:cNvSpPr txBox="1"/>
          <p:nvPr/>
        </p:nvSpPr>
        <p:spPr>
          <a:xfrm>
            <a:off x="4895010" y="536598"/>
            <a:ext cx="4024557" cy="24045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pPr algn="ctr" hangingPunct="1">
              <a:lnSpc>
                <a:spcPts val="1350"/>
              </a:lnSpc>
              <a:defRPr/>
            </a:pPr>
            <a:r>
              <a:rPr lang="ru-RU" sz="1400" i="1" u="sng" dirty="0">
                <a:solidFill>
                  <a:srgbClr val="0C465E"/>
                </a:solidFill>
                <a:latin typeface="Circe"/>
                <a:sym typeface="Montserrat-Regular"/>
              </a:rPr>
              <a:t>Распространение инструментов поддержки МСП на семейные предприятия</a:t>
            </a:r>
            <a:endParaRPr lang="ru-RU" sz="1400" b="1" i="1" u="sng" dirty="0">
              <a:solidFill>
                <a:srgbClr val="136C8F"/>
              </a:solidFill>
              <a:latin typeface="Circe"/>
              <a:sym typeface="Montserrat-Regular"/>
            </a:endParaRPr>
          </a:p>
          <a:p>
            <a:pPr marL="257175" indent="-257175" hangingPunct="1">
              <a:lnSpc>
                <a:spcPts val="1650"/>
              </a:lnSpc>
              <a:spcBef>
                <a:spcPts val="1125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Circe"/>
                <a:sym typeface="Montserrat-Regular"/>
              </a:rPr>
              <a:t>Льготное кредитование;</a:t>
            </a:r>
          </a:p>
          <a:p>
            <a:pPr marL="257175" indent="-257175" hangingPunct="1">
              <a:lnSpc>
                <a:spcPts val="2025"/>
              </a:lnSpc>
              <a:spcBef>
                <a:spcPts val="225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Circe"/>
                <a:sym typeface="Montserrat-Regular"/>
              </a:rPr>
              <a:t>Льготная аренда имущества;</a:t>
            </a:r>
          </a:p>
          <a:p>
            <a:pPr marL="257175" indent="-257175" hangingPunct="1">
              <a:lnSpc>
                <a:spcPts val="2025"/>
              </a:lnSpc>
              <a:spcBef>
                <a:spcPts val="225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Circe"/>
                <a:sym typeface="Montserrat-Regular"/>
              </a:rPr>
              <a:t>Места для нестационарных торговых объектов;</a:t>
            </a:r>
          </a:p>
          <a:p>
            <a:pPr marL="257175" indent="-257175" hangingPunct="1">
              <a:lnSpc>
                <a:spcPts val="2025"/>
              </a:lnSpc>
              <a:spcBef>
                <a:spcPts val="225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Circe"/>
                <a:sym typeface="Montserrat-Regular"/>
              </a:rPr>
              <a:t>Льготный лизинг;</a:t>
            </a:r>
          </a:p>
          <a:p>
            <a:pPr marL="257175" indent="-257175" hangingPunct="1">
              <a:lnSpc>
                <a:spcPts val="2025"/>
              </a:lnSpc>
              <a:spcBef>
                <a:spcPts val="225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chemeClr val="bg1"/>
                </a:solidFill>
                <a:latin typeface="Circe"/>
                <a:sym typeface="Montserrat-Regular"/>
              </a:rPr>
              <a:t>Специализированные ярмарки, выставки.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17C8BB1-A3D1-4D42-B896-BFE7741156F9}"/>
              </a:ext>
            </a:extLst>
          </p:cNvPr>
          <p:cNvSpPr/>
          <p:nvPr/>
        </p:nvSpPr>
        <p:spPr>
          <a:xfrm>
            <a:off x="2901703" y="2812990"/>
            <a:ext cx="1993307" cy="30008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ru-RU" sz="1700" b="1" u="sng" dirty="0">
                <a:solidFill>
                  <a:schemeClr val="tx2">
                    <a:lumMod val="75000"/>
                  </a:schemeClr>
                </a:solidFill>
                <a:latin typeface="Circe"/>
                <a:ea typeface="Times New Roman"/>
                <a:cs typeface="Times New Roman"/>
              </a:rPr>
              <a:t>ЭТО ПОЗВОЛИТ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Circe"/>
                <a:ea typeface="Times New Roman"/>
                <a:cs typeface="Times New Roman"/>
              </a:rPr>
              <a:t>: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irce"/>
              <a:ea typeface="Times New Roman"/>
              <a:cs typeface="Times New Roman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3B76B3C-6032-4494-89C0-4BD0761BEA7E}"/>
              </a:ext>
            </a:extLst>
          </p:cNvPr>
          <p:cNvSpPr/>
          <p:nvPr/>
        </p:nvSpPr>
        <p:spPr>
          <a:xfrm>
            <a:off x="2901703" y="3134746"/>
            <a:ext cx="6098766" cy="1994136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marL="64294" indent="-64294">
              <a:lnSpc>
                <a:spcPts val="1725"/>
              </a:lnSpc>
              <a:spcBef>
                <a:spcPts val="675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 Снизить финансовую нагрузку, связанную с арендой помещений по рыночным ставкам</a:t>
            </a:r>
          </a:p>
          <a:p>
            <a:pPr marL="64294" indent="-64294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Увеличить местный бюджет</a:t>
            </a:r>
          </a:p>
          <a:p>
            <a:pPr marL="64294" indent="-64294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Получить упрощенный доступ к кредитным ресурсам</a:t>
            </a:r>
          </a:p>
          <a:p>
            <a:pPr marL="64294" indent="-64294">
              <a:lnSpc>
                <a:spcPts val="165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 Предоставить возможность освоения новой техники и технологий в производстве конкурентоспособной продукции</a:t>
            </a:r>
          </a:p>
        </p:txBody>
      </p:sp>
      <p:sp>
        <p:nvSpPr>
          <p:cNvPr id="12" name="Стрелка вправо 6">
            <a:extLst>
              <a:ext uri="{FF2B5EF4-FFF2-40B4-BE49-F238E27FC236}">
                <a16:creationId xmlns:a16="http://schemas.microsoft.com/office/drawing/2014/main" xmlns="" id="{0BF645C0-731D-41EB-870D-73E1A2F16DD7}"/>
              </a:ext>
            </a:extLst>
          </p:cNvPr>
          <p:cNvSpPr/>
          <p:nvPr/>
        </p:nvSpPr>
        <p:spPr>
          <a:xfrm>
            <a:off x="3986538" y="1559985"/>
            <a:ext cx="804833" cy="35773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ACF30C7-E06D-485B-A735-442A150ED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9" r="10313"/>
          <a:stretch/>
        </p:blipFill>
        <p:spPr bwMode="auto">
          <a:xfrm>
            <a:off x="106136" y="3102033"/>
            <a:ext cx="2624094" cy="19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F94E2CC-27AD-4C4A-9D94-5C6C9E5647D8}"/>
              </a:ext>
            </a:extLst>
          </p:cNvPr>
          <p:cNvSpPr/>
          <p:nvPr/>
        </p:nvSpPr>
        <p:spPr>
          <a:xfrm>
            <a:off x="423582" y="4484594"/>
            <a:ext cx="1633818" cy="457200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F7ED80-66EE-4309-BA6C-BD79EE9072BB}"/>
              </a:ext>
            </a:extLst>
          </p:cNvPr>
          <p:cNvSpPr/>
          <p:nvPr/>
        </p:nvSpPr>
        <p:spPr>
          <a:xfrm>
            <a:off x="8340538" y="4624983"/>
            <a:ext cx="759759" cy="457200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934BFC5-EC58-479C-A1D0-08A73B1C44A6}"/>
              </a:ext>
            </a:extLst>
          </p:cNvPr>
          <p:cNvSpPr/>
          <p:nvPr/>
        </p:nvSpPr>
        <p:spPr>
          <a:xfrm>
            <a:off x="352178" y="354258"/>
            <a:ext cx="4024557" cy="27699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200" b="1" dirty="0">
                <a:solidFill>
                  <a:srgbClr val="FFFFFF"/>
                </a:solidFill>
              </a:rPr>
              <a:t>ПРОБЛЕМЫ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CBED2D4-6D97-4D35-A0AE-552CADA2B217}"/>
              </a:ext>
            </a:extLst>
          </p:cNvPr>
          <p:cNvSpPr/>
          <p:nvPr/>
        </p:nvSpPr>
        <p:spPr>
          <a:xfrm>
            <a:off x="4895010" y="354258"/>
            <a:ext cx="4024557" cy="27699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hangingPunct="1">
              <a:defRPr/>
            </a:pPr>
            <a:r>
              <a:rPr lang="ru-RU" sz="2200" b="1" dirty="0">
                <a:solidFill>
                  <a:srgbClr val="FFFFFF"/>
                </a:solidFill>
              </a:rPr>
              <a:t>ПУТИ РЕШЕНИЯ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975E51-2E84-4B46-87A2-E83642715BDC}"/>
              </a:ext>
            </a:extLst>
          </p:cNvPr>
          <p:cNvSpPr txBox="1"/>
          <p:nvPr/>
        </p:nvSpPr>
        <p:spPr>
          <a:xfrm>
            <a:off x="317901" y="969517"/>
            <a:ext cx="4368399" cy="137537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pPr hangingPunct="1">
              <a:lnSpc>
                <a:spcPts val="2063"/>
              </a:lnSpc>
              <a:defRPr/>
            </a:pPr>
            <a:r>
              <a:rPr lang="ru-RU" sz="2300" dirty="0">
                <a:solidFill>
                  <a:srgbClr val="0C465E"/>
                </a:solidFill>
                <a:latin typeface="Circe"/>
                <a:sym typeface="Montserrat-Regular"/>
              </a:rPr>
              <a:t>Отсутствие в законодательстве положения о применении процедуры медиации при разрешении конфликтных ситуаций в семейном бизнесе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D663CD-0DF8-4FB0-B45A-E53BD309E3EE}"/>
              </a:ext>
            </a:extLst>
          </p:cNvPr>
          <p:cNvSpPr txBox="1"/>
          <p:nvPr/>
        </p:nvSpPr>
        <p:spPr>
          <a:xfrm>
            <a:off x="5056375" y="726988"/>
            <a:ext cx="3977482" cy="21063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pPr hangingPunct="1">
              <a:lnSpc>
                <a:spcPts val="1800"/>
              </a:lnSpc>
              <a:defRPr/>
            </a:pPr>
            <a:r>
              <a:rPr lang="ru-RU" sz="1900" b="1" dirty="0">
                <a:solidFill>
                  <a:schemeClr val="bg1"/>
                </a:solidFill>
                <a:latin typeface="Circe"/>
                <a:sym typeface="Montserrat-Regular"/>
              </a:rPr>
              <a:t>В законодательство РФ ввести положение о применении процедуры медиации при разрешении индивидуальных трудовых споров всех работников семейного предприятия и сроков рассмотрения споров  </a:t>
            </a:r>
            <a:br>
              <a:rPr lang="ru-RU" sz="1900" b="1" dirty="0">
                <a:solidFill>
                  <a:schemeClr val="bg1"/>
                </a:solidFill>
                <a:latin typeface="Circe"/>
                <a:sym typeface="Montserrat-Regular"/>
              </a:rPr>
            </a:br>
            <a:r>
              <a:rPr lang="ru-RU" sz="1900" b="1" dirty="0">
                <a:solidFill>
                  <a:schemeClr val="bg1"/>
                </a:solidFill>
                <a:latin typeface="Circe"/>
                <a:sym typeface="Montserrat-Regular"/>
              </a:rPr>
              <a:t>с применением этой процедуры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F9FD04E-BD18-4227-B495-6A31FFAB3634}"/>
              </a:ext>
            </a:extLst>
          </p:cNvPr>
          <p:cNvSpPr/>
          <p:nvPr/>
        </p:nvSpPr>
        <p:spPr>
          <a:xfrm>
            <a:off x="3754124" y="2958055"/>
            <a:ext cx="2281772" cy="30008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Circe"/>
                <a:ea typeface="Times New Roman"/>
                <a:cs typeface="Times New Roman"/>
              </a:rPr>
              <a:t>ЭТО ПОЗВОЛИТ: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irce"/>
              <a:ea typeface="Times New Roman"/>
              <a:cs typeface="Times New Roman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A53BF97-180F-469E-9EF6-97E8303E6FAA}"/>
              </a:ext>
            </a:extLst>
          </p:cNvPr>
          <p:cNvSpPr/>
          <p:nvPr/>
        </p:nvSpPr>
        <p:spPr>
          <a:xfrm>
            <a:off x="3765737" y="3345512"/>
            <a:ext cx="5127216" cy="1673535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marL="64294" indent="-64294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400" dirty="0">
                <a:solidFill>
                  <a:srgbClr val="0C465E"/>
                </a:solidFill>
                <a:latin typeface="Circe"/>
              </a:rPr>
              <a:t>Оперативно решать правовые споры</a:t>
            </a:r>
          </a:p>
          <a:p>
            <a:pPr marL="64294" indent="-64294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400" dirty="0">
                <a:solidFill>
                  <a:srgbClr val="0C465E"/>
                </a:solidFill>
                <a:latin typeface="Circe"/>
              </a:rPr>
              <a:t> Обеспечить соблюдение реальных интересов каждого из участников семейного предприятия (медиатор не отстаивает позицию одной из сторон, как адвокат)</a:t>
            </a:r>
          </a:p>
          <a:p>
            <a:pPr marL="64294" indent="-64294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400" dirty="0">
                <a:solidFill>
                  <a:srgbClr val="0C465E"/>
                </a:solidFill>
                <a:latin typeface="Circe"/>
              </a:rPr>
              <a:t>Сохранить полную конфиденциальность </a:t>
            </a:r>
          </a:p>
          <a:p>
            <a:pPr marL="64294" indent="-64294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400" dirty="0">
                <a:solidFill>
                  <a:srgbClr val="0C465E"/>
                </a:solidFill>
                <a:latin typeface="Circe"/>
              </a:rPr>
              <a:t> Сохранить участникам бизнеса партнёрские отношения</a:t>
            </a:r>
          </a:p>
        </p:txBody>
      </p:sp>
      <p:sp>
        <p:nvSpPr>
          <p:cNvPr id="12" name="Стрелка вправо 6">
            <a:extLst>
              <a:ext uri="{FF2B5EF4-FFF2-40B4-BE49-F238E27FC236}">
                <a16:creationId xmlns:a16="http://schemas.microsoft.com/office/drawing/2014/main" xmlns="" id="{BC1E95B1-CFCC-42DD-9858-6929B5928CE8}"/>
              </a:ext>
            </a:extLst>
          </p:cNvPr>
          <p:cNvSpPr/>
          <p:nvPr/>
        </p:nvSpPr>
        <p:spPr>
          <a:xfrm>
            <a:off x="4153706" y="1293009"/>
            <a:ext cx="782867" cy="472451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2A1F861-933D-4591-998D-BD908F20F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9164" r="2969" b="5615"/>
          <a:stretch/>
        </p:blipFill>
        <p:spPr bwMode="auto">
          <a:xfrm>
            <a:off x="352178" y="2958055"/>
            <a:ext cx="3293721" cy="175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94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20834" y="1339503"/>
            <a:ext cx="6624736" cy="3693319"/>
          </a:xfrm>
          <a:prstGeom prst="rect">
            <a:avLst/>
          </a:prstGeom>
          <a:solidFill>
            <a:srgbClr val="F4EEE0"/>
          </a:solidFill>
        </p:spPr>
        <p:txBody>
          <a:bodyPr wrap="square" rtlCol="0">
            <a:spAutoFit/>
          </a:bodyPr>
          <a:lstStyle/>
          <a:p>
            <a:pPr marL="285750" indent="-285750" defTabSz="914400" hangingPunct="1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«</a:t>
            </a:r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Выведение из тени»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действующих предпринимателей и членов их семей . </a:t>
            </a:r>
            <a:endParaRPr lang="ru-RU" sz="18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marL="285750" indent="-285750" defTabSz="914400" hangingPunct="1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Увеличение бюджета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регионов за счет выплаты налогов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(патент). </a:t>
            </a:r>
          </a:p>
          <a:p>
            <a:pPr marL="285750" indent="-285750" defTabSz="914400" hangingPunct="1">
              <a:buFont typeface="Wingdings" panose="05000000000000000000" pitchFamily="2" charset="2"/>
              <a:buChar char="ü"/>
            </a:pP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Обеспечение </a:t>
            </a:r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социальными гарантиями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участников семейных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предприятий. </a:t>
            </a:r>
          </a:p>
          <a:p>
            <a:pPr marL="285750" indent="-285750" defTabSz="914400" hangingPunct="1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Снижение финансовой нагрузки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на каждого члена семьи по выплате </a:t>
            </a:r>
            <a:r>
              <a:rPr lang="ru-RU" sz="1800" kern="120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обязательных </a:t>
            </a:r>
            <a:r>
              <a:rPr lang="ru-RU" sz="1800" kern="120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платежей. </a:t>
            </a:r>
            <a:endParaRPr lang="ru-RU" sz="18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marL="285750" indent="-285750" defTabSz="914400" hangingPunct="1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Упрощение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ведения предпринимательской деятельности.</a:t>
            </a:r>
          </a:p>
          <a:p>
            <a:pPr marL="285750" indent="-285750" defTabSz="914400" hangingPunct="1">
              <a:buFont typeface="Wingdings" panose="05000000000000000000" pitchFamily="2" charset="2"/>
              <a:buChar char="ü"/>
            </a:pP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Получение адресной </a:t>
            </a:r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государственной поддержки. </a:t>
            </a:r>
          </a:p>
          <a:p>
            <a:pPr marL="285750" indent="-285750" defTabSz="914400" hangingPunct="1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Вовлечение</a:t>
            </a:r>
            <a:r>
              <a:rPr lang="ru-RU" sz="1800" b="1" dirty="0">
                <a:solidFill>
                  <a:schemeClr val="bg1"/>
                </a:solidFill>
                <a:latin typeface="Circe"/>
              </a:rPr>
              <a:t>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в предпринимательскую деятельность и развитие компетенций </a:t>
            </a:r>
            <a:r>
              <a:rPr lang="ru-RU" sz="18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всех целевых аудиторий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, перечисленных в федеральном проекте «Популяризация предпринимательства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». </a:t>
            </a:r>
            <a:endParaRPr lang="ru-RU" sz="18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</a:endParaRPr>
          </a:p>
          <a:p>
            <a:pPr marL="285750" indent="-285750" defTabSz="914400" hangingPunct="1">
              <a:buFont typeface="Wingdings" panose="05000000000000000000" pitchFamily="2" charset="2"/>
              <a:buChar char="ü"/>
            </a:pPr>
            <a:endParaRPr lang="ru-RU" sz="18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3" y="955233"/>
            <a:ext cx="1712071" cy="2225334"/>
          </a:xfrm>
          <a:prstGeom prst="rect">
            <a:avLst/>
          </a:prstGeom>
        </p:spPr>
      </p:pic>
      <p:pic>
        <p:nvPicPr>
          <p:cNvPr id="2050" name="Picture 2" descr="\\srvfiles\tppdocs\ДРП\1. СОБСТВЕННЫЕ ПРОЕКТЫ ДРП\7. СЕМЕЙНЫЙ БИЗНЕС\Выставка в ГД РФ\Заявки на участие в фотовыставке\Белгородская ТПП\Навозенко\Фото\Невозенк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r="13310"/>
          <a:stretch/>
        </p:blipFill>
        <p:spPr bwMode="auto">
          <a:xfrm>
            <a:off x="130132" y="3186163"/>
            <a:ext cx="2209619" cy="18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6463" y="233082"/>
            <a:ext cx="8415795" cy="65933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ts val="2700"/>
              </a:lnSpc>
            </a:pPr>
            <a:r>
              <a:rPr lang="ru-RU" sz="3200" dirty="0">
                <a:solidFill>
                  <a:prstClr val="white"/>
                </a:solidFill>
                <a:latin typeface="Franklin Gothic Demi Cond" panose="020B0706030402020204" pitchFamily="34" charset="0"/>
              </a:rPr>
              <a:t>Проект ТПП РФ «Развитие семейного бизнеса»</a:t>
            </a:r>
          </a:p>
        </p:txBody>
      </p:sp>
    </p:spTree>
    <p:extLst>
      <p:ext uri="{BB962C8B-B14F-4D97-AF65-F5344CB8AC3E}">
        <p14:creationId xmlns:p14="http://schemas.microsoft.com/office/powerpoint/2010/main" val="21242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НАна презы работа\фото\DSC011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10001"/>
          <a:stretch/>
        </p:blipFill>
        <p:spPr bwMode="auto">
          <a:xfrm>
            <a:off x="675969" y="1438975"/>
            <a:ext cx="3451988" cy="148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\\srvfiles\Photos\МАЙ\21.05\Выставка в ГосДуме - Семейное предпринимательство\PDV_40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90" y="1248112"/>
            <a:ext cx="2660788" cy="168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srvfiles\Photos\МАЙ\23.05\Выездной Треннинг - Как создать бизнес династию. Яхт-клуб\PDV_45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90" y="3483456"/>
            <a:ext cx="2660788" cy="15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\\srvfiles\Photos\МАЙ\21.05\Выставка в ГосДуме - Семейное предпринимательство\PDV_409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65" y="3668793"/>
            <a:ext cx="2707282" cy="1416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1012" y="766788"/>
            <a:ext cx="418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>
              <a:defRPr/>
            </a:pPr>
            <a:r>
              <a:rPr lang="ru-RU" sz="1600" kern="1200" dirty="0">
                <a:solidFill>
                  <a:srgbClr val="0C465E"/>
                </a:solidFill>
                <a:latin typeface="Franklin Gothic Demi Cond" panose="020B0706030402020204" pitchFamily="34" charset="0"/>
              </a:rPr>
              <a:t>Первый Форум российского семейного бизнеса «Успешная семья — успешная Россия!»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53526" y="758877"/>
            <a:ext cx="45712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>
              <a:spcBef>
                <a:spcPts val="1200"/>
              </a:spcBef>
              <a:defRPr/>
            </a:pPr>
            <a:r>
              <a:rPr lang="ru-RU" sz="1500" kern="1200" dirty="0">
                <a:solidFill>
                  <a:srgbClr val="0C465E"/>
                </a:solidFill>
                <a:latin typeface="Franklin Gothic Demi Cond" panose="020B0706030402020204" pitchFamily="34" charset="0"/>
                <a:sym typeface="Montserrat-Regular"/>
              </a:rPr>
              <a:t>Фотовыставка в ГД РФ «Семейное предпринимательство – фундамент развития экономики России»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1553" y="2883963"/>
            <a:ext cx="38559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hangingPunct="1">
              <a:defRPr/>
            </a:pPr>
            <a:r>
              <a:rPr lang="ru-RU" sz="1500" kern="1200" dirty="0">
                <a:solidFill>
                  <a:srgbClr val="0C465E"/>
                </a:solidFill>
                <a:latin typeface="Franklin Gothic Demi Cond" panose="020B0706030402020204" pitchFamily="34" charset="0"/>
                <a:sym typeface="Montserrat-Regular"/>
              </a:rPr>
              <a:t>Круглый стол «Пути развития семейного </a:t>
            </a:r>
          </a:p>
          <a:p>
            <a:pPr algn="ctr" defTabSz="914400" hangingPunct="1">
              <a:defRPr/>
            </a:pPr>
            <a:r>
              <a:rPr lang="ru-RU" sz="1500" kern="1200" dirty="0">
                <a:solidFill>
                  <a:srgbClr val="0C465E"/>
                </a:solidFill>
                <a:latin typeface="Franklin Gothic Demi Cond" panose="020B0706030402020204" pitchFamily="34" charset="0"/>
                <a:sym typeface="Montserrat-Regular"/>
              </a:rPr>
              <a:t>предпринимательства: конструктивный диалог бизнеса и власти»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29981" y="293640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hangingPunct="1">
              <a:defRPr/>
            </a:pPr>
            <a:r>
              <a:rPr lang="ru-RU" sz="1500" kern="1200" dirty="0">
                <a:solidFill>
                  <a:srgbClr val="0C465E"/>
                </a:solidFill>
                <a:latin typeface="Franklin Gothic Demi Cond" panose="020B0706030402020204" pitchFamily="34" charset="0"/>
              </a:rPr>
              <a:t>Тренинг</a:t>
            </a:r>
            <a:r>
              <a:rPr lang="ru-RU" sz="1500" b="1" kern="1200" dirty="0">
                <a:solidFill>
                  <a:srgbClr val="0C465E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500" kern="1200" dirty="0">
                <a:solidFill>
                  <a:srgbClr val="0C465E"/>
                </a:solidFill>
                <a:latin typeface="Franklin Gothic Demi Cond" panose="020B0706030402020204" pitchFamily="34" charset="0"/>
              </a:rPr>
              <a:t>«Как построить эффективную </a:t>
            </a:r>
          </a:p>
          <a:p>
            <a:pPr algn="ctr" defTabSz="914400" hangingPunct="1">
              <a:defRPr/>
            </a:pPr>
            <a:r>
              <a:rPr lang="ru-RU" sz="1500" kern="1200" dirty="0">
                <a:solidFill>
                  <a:srgbClr val="0C465E"/>
                </a:solidFill>
                <a:latin typeface="Franklin Gothic Demi Cond" panose="020B0706030402020204" pitchFamily="34" charset="0"/>
              </a:rPr>
              <a:t>бизнес-династию»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06" y="4528497"/>
            <a:ext cx="508323" cy="615003"/>
          </a:xfrm>
          <a:prstGeom prst="rect">
            <a:avLst/>
          </a:prstGeom>
          <a:solidFill>
            <a:srgbClr val="F4EEE0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422084" y="99544"/>
            <a:ext cx="8415795" cy="659333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 defTabSz="914400" hangingPunct="1">
              <a:lnSpc>
                <a:spcPts val="2000"/>
              </a:lnSpc>
            </a:pPr>
            <a:r>
              <a:rPr lang="ru-RU" sz="2400" kern="1200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Цикл мероприятий, проведенный в рамках проекта ТПП РФ </a:t>
            </a:r>
          </a:p>
          <a:p>
            <a:pPr lvl="0" algn="ctr" defTabSz="914400" hangingPunct="1">
              <a:lnSpc>
                <a:spcPts val="2000"/>
              </a:lnSpc>
            </a:pPr>
            <a:r>
              <a:rPr lang="ru-RU" sz="2400" kern="1200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«Развитие семейного предпринимательства»</a:t>
            </a:r>
            <a:endParaRPr lang="ru-RU" sz="2400" u="sng" kern="1200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15363" y="4658331"/>
            <a:ext cx="421481" cy="415385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917" y="4505820"/>
            <a:ext cx="1795206" cy="473560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925" y="332587"/>
            <a:ext cx="9177372" cy="43473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719" y="2077546"/>
            <a:ext cx="35493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ts val="1200"/>
              </a:spcBef>
            </a:pPr>
            <a:r>
              <a:rPr lang="ru-RU" sz="1600" b="1" dirty="0">
                <a:solidFill>
                  <a:srgbClr val="0C46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 № 713304  на Товарный Знак</a:t>
            </a:r>
          </a:p>
          <a:p>
            <a:pPr marL="342900" lvl="0" algn="ctr">
              <a:spcBef>
                <a:spcPts val="1200"/>
              </a:spcBef>
            </a:pPr>
            <a:r>
              <a:rPr lang="ru-RU" sz="2400" b="1" u="sng" dirty="0" smtClean="0">
                <a:solidFill>
                  <a:srgbClr val="C00000"/>
                </a:solidFill>
              </a:rPr>
              <a:t>РАЗВИТИЕ СЕМЕЙНОГО БИЗНЕСА</a:t>
            </a:r>
            <a:endParaRPr lang="ru-RU" sz="2000" b="1" u="sng" dirty="0" smtClean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24" y="125838"/>
            <a:ext cx="3609079" cy="469104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06648" y="4358249"/>
            <a:ext cx="28834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spcBef>
                <a:spcPts val="1200"/>
              </a:spcBef>
            </a:pPr>
            <a:r>
              <a:rPr lang="ru-RU" sz="1100" b="1" dirty="0" smtClean="0">
                <a:solidFill>
                  <a:srgbClr val="0C465E"/>
                </a:solidFill>
              </a:rPr>
              <a:t>Срок действия Товарного Знака</a:t>
            </a:r>
          </a:p>
          <a:p>
            <a:pPr marL="342900" lvl="0" algn="ctr">
              <a:spcBef>
                <a:spcPts val="1200"/>
              </a:spcBef>
            </a:pPr>
            <a:r>
              <a:rPr lang="ru-RU" sz="1200" b="1" u="sng" dirty="0" smtClean="0">
                <a:solidFill>
                  <a:srgbClr val="C00000"/>
                </a:solidFill>
              </a:rPr>
              <a:t>29 октября 2028 г.</a:t>
            </a:r>
            <a:endParaRPr lang="ru-RU" sz="1100" b="1" u="sng" dirty="0" smtClean="0">
              <a:solidFill>
                <a:srgbClr val="C00000"/>
              </a:solidFill>
            </a:endParaRPr>
          </a:p>
        </p:txBody>
      </p:sp>
      <p:sp>
        <p:nvSpPr>
          <p:cNvPr id="4" name="AutoShape 4" descr="ÐÐ°ÑÑÐ¸Ð½ÐºÐ¸ Ð¿Ð¾ Ð·Ð°Ð¿ÑÐ¾ÑÑ ÑÐ¾ÑÐ·Ð¿Ð°ÑÐµÐ½Ñ Ð»Ð¾Ð³Ð¾ÑÐ¸Ð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ÑÐ¾ÑÐ·Ð¿Ð°ÑÐµÐ½Ñ Ð»Ð¾Ð³Ð¾ÑÐ¸Ð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Ð°ÑÑÐ¸Ð½ÐºÐ¸ Ð¿Ð¾ Ð·Ð°Ð¿ÑÐ¾ÑÑ ÑÐ¾ÑÐ·Ð¿Ð°ÑÐµÐ½Ñ Ð»Ð¾Ð³Ð¾ÑÐ¸Ð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74978"/>
            <a:ext cx="3257863" cy="159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15363" y="4658331"/>
            <a:ext cx="421481" cy="415385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917" y="4505820"/>
            <a:ext cx="1795206" cy="473560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925" y="332587"/>
            <a:ext cx="9177372" cy="43473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ctr"/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38" y="132532"/>
            <a:ext cx="9056769" cy="83484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Предложения Союза </a:t>
            </a:r>
            <a:endParaRPr lang="ru-RU" sz="2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«</a:t>
            </a:r>
            <a:r>
              <a:rPr lang="ru-RU" sz="2600" b="1" dirty="0">
                <a:solidFill>
                  <a:schemeClr val="bg1"/>
                </a:solidFill>
              </a:rPr>
              <a:t>ТПП Республики Башкортостан»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001" y="1098363"/>
            <a:ext cx="8893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>
              <a:spcBef>
                <a:spcPts val="60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Создание в субъектах Российской Федерации на базе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ТПП </a:t>
            </a:r>
          </a:p>
          <a:p>
            <a:pPr marL="342900" lvl="0" algn="ctr">
              <a:spcBef>
                <a:spcPts val="1200"/>
              </a:spcBef>
            </a:pPr>
            <a:r>
              <a:rPr lang="ru-RU" sz="1200" b="1" u="sng" dirty="0" smtClean="0">
                <a:solidFill>
                  <a:srgbClr val="C00000"/>
                </a:solidFill>
              </a:rPr>
              <a:t>ЦЕНТРОВ </a:t>
            </a:r>
            <a:r>
              <a:rPr lang="ru-RU" sz="1200" b="1" u="sng" dirty="0">
                <a:solidFill>
                  <a:srgbClr val="C00000"/>
                </a:solidFill>
              </a:rPr>
              <a:t>СЕМЕЙНОГО ПРЕДПРИНИМАТЕЛЬСТВА</a:t>
            </a:r>
            <a:endParaRPr lang="ru-RU" sz="1100" b="1" u="sng" dirty="0">
              <a:solidFill>
                <a:srgbClr val="C00000"/>
              </a:solidFill>
            </a:endParaRPr>
          </a:p>
          <a:p>
            <a:pPr marL="342900" lvl="0" algn="ctr">
              <a:spcBef>
                <a:spcPts val="1200"/>
              </a:spcBef>
            </a:pPr>
            <a:r>
              <a:rPr lang="ru-RU" sz="1400" b="1" i="1" dirty="0">
                <a:solidFill>
                  <a:srgbClr val="C00000"/>
                </a:solidFill>
              </a:rPr>
              <a:t> Основная цель – комплексная поддержка семейному бизнесу по направлениям</a:t>
            </a:r>
            <a:r>
              <a:rPr lang="ru-RU" sz="1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895" y="2143368"/>
            <a:ext cx="90010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lnSpc>
                <a:spcPts val="18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C465E"/>
                </a:solidFill>
              </a:rPr>
              <a:t>Консультации по правовым и финансовым вопросам создания и развития семейного предпринимательства, бухгалтерской отчетности и налогообложению, господдержке, сбыту </a:t>
            </a:r>
            <a:br>
              <a:rPr lang="ru-RU" sz="1400" b="1" dirty="0">
                <a:solidFill>
                  <a:srgbClr val="0C465E"/>
                </a:solidFill>
              </a:rPr>
            </a:br>
            <a:r>
              <a:rPr lang="ru-RU" sz="1400" b="1" dirty="0">
                <a:solidFill>
                  <a:srgbClr val="0C465E"/>
                </a:solidFill>
              </a:rPr>
              <a:t>и продвижению продукции;</a:t>
            </a:r>
          </a:p>
          <a:p>
            <a:pPr marL="182563" lvl="0" indent="-18256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C465E"/>
                </a:solidFill>
              </a:rPr>
              <a:t>Обучение семейному предпринимательству и реализация акселерационных программ;</a:t>
            </a:r>
          </a:p>
          <a:p>
            <a:pPr marL="182563" lvl="0" indent="-18256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C465E"/>
                </a:solidFill>
              </a:rPr>
              <a:t>Отбор и тиражирование лучших практик развития семейного предпринимательства;</a:t>
            </a:r>
          </a:p>
          <a:p>
            <a:pPr marL="182563" lvl="0" indent="-18256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C465E"/>
                </a:solidFill>
              </a:rPr>
              <a:t>Оказание содействия в привлечении профессиональных кадров и потенциальных инвесторов;</a:t>
            </a:r>
          </a:p>
          <a:p>
            <a:pPr marL="182563" lvl="0" indent="-182563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C465E"/>
                </a:solidFill>
              </a:rPr>
              <a:t>Проведение мероприятий по популяризации семейного </a:t>
            </a:r>
            <a:r>
              <a:rPr lang="ru-RU" sz="1400" b="1" dirty="0" smtClean="0">
                <a:solidFill>
                  <a:srgbClr val="0C465E"/>
                </a:solidFill>
              </a:rPr>
              <a:t>предпринимательства.</a:t>
            </a:r>
            <a:endParaRPr lang="ru-RU" sz="1400" b="1" dirty="0">
              <a:solidFill>
                <a:srgbClr val="0C465E"/>
              </a:solidFill>
            </a:endParaRPr>
          </a:p>
        </p:txBody>
      </p:sp>
      <p:pic>
        <p:nvPicPr>
          <p:cNvPr id="13" name="Picture 2" descr="C:\Users\ea.artemeva\Downloads\icons8-рубль-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" y="4380504"/>
            <a:ext cx="717177" cy="6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ea.artemeva\Downloads\icons8-тест-пройден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14" y="4377881"/>
            <a:ext cx="697388" cy="76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ea.artemeva\Downloads\icons8-семья-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83" y="4394427"/>
            <a:ext cx="699246" cy="7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ea.artemeva\Downloads\icons8-студент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70" y="4349870"/>
            <a:ext cx="691274" cy="7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5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605" y="123478"/>
            <a:ext cx="8538810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ru-RU" sz="3600" dirty="0" smtClean="0">
                <a:solidFill>
                  <a:prstClr val="white"/>
                </a:solidFill>
                <a:latin typeface="Franklin Gothic Demi Cond" panose="020B0706030402020204" pitchFamily="34" charset="0"/>
              </a:rPr>
              <a:t>Мотивация для семейных предпринимателей  </a:t>
            </a:r>
            <a:endParaRPr lang="ru-RU" sz="3600" dirty="0">
              <a:solidFill>
                <a:prstClr val="white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648" y="1337695"/>
            <a:ext cx="4815634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ru-RU" sz="24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Повышение  престижа семейных предпринимателей</a:t>
            </a:r>
          </a:p>
          <a:p>
            <a:pPr defTabSz="914400" hangingPunct="1"/>
            <a:r>
              <a:rPr lang="ru-RU" sz="24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Облегчение процедур ведения бизнеса:</a:t>
            </a:r>
          </a:p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Законодательное закрепление понятия «семейного предприятия»</a:t>
            </a:r>
          </a:p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«Семейный патент»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(легализация трудовых отношений,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  <a:sym typeface="Helvetica Light"/>
              </a:rPr>
              <a:t>социальные гарантии,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  <a:sym typeface="Helvetica Light"/>
              </a:rPr>
              <a:t>налогообложение)</a:t>
            </a:r>
            <a:endParaRPr lang="ru-RU" sz="20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Консультации по правовым/финансовым вопросам</a:t>
            </a:r>
          </a:p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endParaRPr lang="ru-RU" sz="24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marL="685800" indent="-342900" defTabSz="914400" hangingPunct="1">
              <a:buFont typeface="Wingdings" panose="05000000000000000000" pitchFamily="2" charset="2"/>
              <a:buChar char="q"/>
            </a:pPr>
            <a:endParaRPr lang="ru-RU" sz="2400" kern="1200" dirty="0" smtClean="0">
              <a:solidFill>
                <a:srgbClr val="C00000"/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123" y="1395986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 smtClean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lang="en-US" sz="2800" b="1" kern="1200" dirty="0" smtClean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123" y="2068538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 smtClean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2</a:t>
            </a:r>
            <a:endParaRPr lang="en-US" sz="2800" b="1" kern="1200" dirty="0" smtClean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72000" y="2464400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 smtClean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4</a:t>
            </a:r>
            <a:endParaRPr lang="en-US" sz="2800" b="1" kern="1200" dirty="0" smtClean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9743" y="1321719"/>
            <a:ext cx="38714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ru-RU" sz="24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Посещение тренингов/семинаров на актуальные темы </a:t>
            </a:r>
          </a:p>
          <a:p>
            <a:pPr defTabSz="914400" hangingPunct="1"/>
            <a:r>
              <a:rPr lang="ru-RU" sz="24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Участие в Форуме семейного предпринимательства:</a:t>
            </a:r>
          </a:p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Презентация компании на федеральном уровне</a:t>
            </a:r>
          </a:p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r>
              <a:rPr lang="ru-RU" sz="2000" kern="1200" dirty="0" err="1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Нетворкинг</a:t>
            </a:r>
            <a:endParaRPr lang="ru-RU" sz="20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Знания, навыки</a:t>
            </a:r>
          </a:p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Клиентская база</a:t>
            </a:r>
            <a:endParaRPr lang="ru-RU" sz="20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93447" y="1372746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 smtClean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3</a:t>
            </a:r>
            <a:endParaRPr lang="en-US" sz="2800" b="1" kern="1200" dirty="0" smtClean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045" y="3420441"/>
            <a:ext cx="1308621" cy="17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604" y="123478"/>
            <a:ext cx="8883891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ru-RU" sz="3000" dirty="0">
                <a:solidFill>
                  <a:prstClr val="white"/>
                </a:solidFill>
                <a:latin typeface="Franklin Gothic Demi Cond" panose="020B0706030402020204" pitchFamily="34" charset="0"/>
              </a:rPr>
              <a:t>Критерии по вхождению в перечень пилотных палат проекта ТПП РФ  «Развитие  семейного предпринимательства в России</a:t>
            </a:r>
            <a:r>
              <a:rPr lang="ru-RU" sz="3000" dirty="0" smtClean="0">
                <a:solidFill>
                  <a:prstClr val="white"/>
                </a:solidFill>
                <a:latin typeface="Franklin Gothic Demi Cond" panose="020B0706030402020204" pitchFamily="34" charset="0"/>
              </a:rPr>
              <a:t>»</a:t>
            </a:r>
            <a:endParaRPr lang="ru-RU" sz="3000" dirty="0">
              <a:solidFill>
                <a:prstClr val="white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8364" y="1414215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 smtClean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lang="en-US" sz="2800" b="1" kern="1200" dirty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481141" y="1354784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5</a:t>
            </a:r>
            <a:endParaRPr lang="en-US" sz="2800" b="1" kern="1200" dirty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16889" y="3561837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7</a:t>
            </a:r>
            <a:endParaRPr lang="en-US" sz="2800" b="1" kern="1200" dirty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1741" y="12889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Активное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участие территориальных </a:t>
            </a:r>
            <a:endParaRPr lang="ru-RU" sz="18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палат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в федеральном проекте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8363" y="2202798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2</a:t>
            </a:r>
            <a:endParaRPr lang="en-US" sz="2800" b="1" kern="1200" dirty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1741" y="19245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Закрепление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проектного менеджера от территориальной палаты для </a:t>
            </a:r>
            <a:endParaRPr lang="ru-RU" sz="18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взаимодействия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по вопросам </a:t>
            </a:r>
            <a:endParaRPr lang="ru-RU" sz="18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реализации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проекта </a:t>
            </a:r>
          </a:p>
        </p:txBody>
      </p:sp>
      <p:sp>
        <p:nvSpPr>
          <p:cNvPr id="15" name="Овал 14"/>
          <p:cNvSpPr/>
          <p:nvPr/>
        </p:nvSpPr>
        <p:spPr>
          <a:xfrm>
            <a:off x="315092" y="3185968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 smtClean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3</a:t>
            </a:r>
            <a:endParaRPr lang="en-US" sz="2800" b="1" kern="1200" dirty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929" y="31376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Проведение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анкетирования среди предпринимательского сообщества </a:t>
            </a:r>
            <a:endParaRPr lang="ru-RU" sz="18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региона </a:t>
            </a:r>
            <a:r>
              <a:rPr lang="ru-RU" sz="18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(не менее 50 анкет)</a:t>
            </a:r>
            <a:endParaRPr lang="ru-RU" sz="1800" kern="1200" dirty="0">
              <a:solidFill>
                <a:srgbClr val="C00000"/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6280" y="4167260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4</a:t>
            </a:r>
            <a:endParaRPr lang="en-US" sz="2800" b="1" kern="1200" dirty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3929" y="40420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Формирование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актива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проекта </a:t>
            </a:r>
          </a:p>
          <a:p>
            <a:pPr defTabSz="914400" hangingPunct="1"/>
            <a:r>
              <a:rPr lang="ru-RU" sz="18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(не </a:t>
            </a:r>
            <a:r>
              <a:rPr lang="ru-RU" sz="18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менее 5 семейных </a:t>
            </a:r>
            <a:r>
              <a:rPr lang="ru-RU" sz="18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предприятий) </a:t>
            </a:r>
            <a:endParaRPr lang="ru-RU" sz="1800" kern="1200" dirty="0">
              <a:solidFill>
                <a:srgbClr val="C00000"/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27966" y="12889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Взаимодействие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с региональной властью: проведение профильных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мероприятий с участием губернатора/главы республики</a:t>
            </a:r>
          </a:p>
          <a:p>
            <a:pPr defTabSz="914400" hangingPunct="1"/>
            <a:r>
              <a:rPr lang="ru-RU" sz="18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(не менее 100 участников)</a:t>
            </a:r>
            <a:endParaRPr lang="ru-RU" sz="1800" kern="1200" dirty="0">
              <a:solidFill>
                <a:srgbClr val="C00000"/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496070" y="2558429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 smtClean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6</a:t>
            </a:r>
            <a:endParaRPr lang="en-US" sz="2800" b="1" kern="1200" dirty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16722" y="2460569"/>
            <a:ext cx="39605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Обеспечение участия в Форуме </a:t>
            </a:r>
            <a:r>
              <a:rPr lang="ru-RU" sz="18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по 5 активных </a:t>
            </a:r>
            <a:r>
              <a:rPr lang="ru-RU" sz="18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семей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в каждую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зону (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минимум </a:t>
            </a:r>
            <a:r>
              <a:rPr lang="ru-RU" sz="18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2 человека </a:t>
            </a:r>
            <a:r>
              <a:rPr lang="ru-RU" sz="18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от семьи) </a:t>
            </a:r>
            <a:endParaRPr lang="ru-RU" sz="1800" kern="1200" dirty="0">
              <a:solidFill>
                <a:srgbClr val="C00000"/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26732" y="34437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hangingPunct="1"/>
            <a:r>
              <a:rPr lang="ru-RU" sz="18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Не </a:t>
            </a:r>
            <a:r>
              <a:rPr lang="ru-RU" sz="18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менее 1-го предложения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 от региона </a:t>
            </a:r>
            <a:endParaRPr lang="ru-RU" sz="18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в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список партнеров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/спонсоров </a:t>
            </a:r>
          </a:p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проведения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Форума</a:t>
            </a:r>
            <a:endParaRPr lang="ru-RU" sz="1800" kern="1200" dirty="0">
              <a:solidFill>
                <a:srgbClr val="C00000"/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70073" y="4494641"/>
            <a:ext cx="446649" cy="3958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miter lim="400000"/>
          </a:ln>
        </p:spPr>
        <p:txBody>
          <a:bodyPr lIns="38100" tIns="38100" rIns="38100" bIns="38100" rtlCol="0" anchor="ctr"/>
          <a:lstStyle/>
          <a:p>
            <a:pPr algn="ctr" defTabSz="914400" hangingPunct="1"/>
            <a:r>
              <a:rPr lang="ru-RU" sz="2800" b="1" kern="1200" dirty="0" smtClean="0">
                <a:solidFill>
                  <a:srgbClr val="C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8</a:t>
            </a:r>
            <a:endParaRPr lang="en-US" sz="2800" b="1" kern="1200" dirty="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27966" y="43651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Готовность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провести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региональный</a:t>
            </a:r>
          </a:p>
          <a:p>
            <a:pPr defTabSz="914400" hangingPunct="1"/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форум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по </a:t>
            </a:r>
            <a:r>
              <a:rPr lang="ru-RU" sz="18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итогам </a:t>
            </a:r>
            <a:r>
              <a:rPr lang="ru-RU" sz="18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федерального</a:t>
            </a:r>
            <a:endParaRPr lang="ru-RU" sz="18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58" y="3957700"/>
            <a:ext cx="896542" cy="11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605" y="123478"/>
            <a:ext cx="8538810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FFFF"/>
                </a:solidFill>
                <a:latin typeface="Franklin Gothic Demi Cond" panose="020B0706030402020204" pitchFamily="34" charset="0"/>
                <a:ea typeface="PT Sans"/>
                <a:cs typeface="PT Sans"/>
              </a:rPr>
              <a:t>Второй Форум </a:t>
            </a:r>
            <a:r>
              <a:rPr lang="ru-RU" sz="2800" dirty="0">
                <a:solidFill>
                  <a:srgbClr val="FFFFFF"/>
                </a:solidFill>
                <a:latin typeface="Franklin Gothic Demi Cond" panose="020B0706030402020204" pitchFamily="34" charset="0"/>
                <a:ea typeface="PT Sans"/>
                <a:cs typeface="PT Sans"/>
              </a:rPr>
              <a:t>российского семейного бизнеса </a:t>
            </a:r>
            <a:endParaRPr lang="ru-RU" sz="2800" dirty="0" smtClean="0">
              <a:solidFill>
                <a:srgbClr val="FFFFFF"/>
              </a:solidFill>
              <a:latin typeface="Franklin Gothic Demi Cond" panose="020B0706030402020204" pitchFamily="34" charset="0"/>
              <a:ea typeface="PT Sans"/>
              <a:cs typeface="PT Sans"/>
            </a:endParaRPr>
          </a:p>
          <a:p>
            <a:r>
              <a:rPr lang="ru-RU" sz="2800" dirty="0" smtClean="0">
                <a:solidFill>
                  <a:srgbClr val="FFFFFF"/>
                </a:solidFill>
                <a:latin typeface="Franklin Gothic Demi Cond" panose="020B0706030402020204" pitchFamily="34" charset="0"/>
                <a:ea typeface="PT Sans"/>
                <a:cs typeface="PT Sans"/>
              </a:rPr>
              <a:t>«</a:t>
            </a:r>
            <a:r>
              <a:rPr lang="ru-RU" sz="2800" dirty="0">
                <a:solidFill>
                  <a:srgbClr val="FFFFFF"/>
                </a:solidFill>
                <a:latin typeface="Franklin Gothic Demi Cond" panose="020B0706030402020204" pitchFamily="34" charset="0"/>
                <a:ea typeface="PT Sans"/>
                <a:cs typeface="PT Sans"/>
              </a:rPr>
              <a:t>Успешная семья — успешная Россия!»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648" y="1337695"/>
            <a:ext cx="4495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hangingPunct="1">
              <a:buFont typeface="Wingdings" panose="05000000000000000000" pitchFamily="2" charset="2"/>
              <a:buChar char="q"/>
            </a:pPr>
            <a:endParaRPr lang="ru-RU" sz="2400" kern="1200" dirty="0" smtClean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 marL="685800" indent="-342900" defTabSz="914400" hangingPunct="1">
              <a:buFont typeface="Wingdings" panose="05000000000000000000" pitchFamily="2" charset="2"/>
              <a:buChar char="q"/>
            </a:pPr>
            <a:endParaRPr lang="ru-RU" sz="2400" kern="1200" dirty="0" smtClean="0">
              <a:solidFill>
                <a:srgbClr val="C00000"/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80" y="4351641"/>
            <a:ext cx="609220" cy="791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8542" y="1530253"/>
            <a:ext cx="4338917" cy="24006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Дата: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6-8 ноября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2019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года (уточняется)</a:t>
            </a:r>
            <a:endParaRPr lang="ru-RU" sz="20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Место проведения: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ЦВК«ЭКСПОЦЕНТР»</a:t>
            </a:r>
          </a:p>
          <a:p>
            <a:pPr>
              <a:lnSpc>
                <a:spcPct val="150000"/>
              </a:lnSpc>
            </a:pPr>
            <a:r>
              <a:rPr lang="ru-RU" sz="2000" kern="1200" dirty="0" smtClean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Участники</a:t>
            </a: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: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500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мотивированных семей из 85 регионов России</a:t>
            </a:r>
          </a:p>
          <a:p>
            <a:pPr>
              <a:lnSpc>
                <a:spcPct val="150000"/>
              </a:lnSpc>
            </a:pP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  <a:ea typeface="+mn-ea"/>
                <a:cs typeface="+mn-cs"/>
              </a:rPr>
              <a:t>Продолжительность: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  <a:ea typeface="+mn-ea"/>
                <a:cs typeface="+mn-cs"/>
              </a:rPr>
              <a:t> 2 дня</a:t>
            </a:r>
            <a:endParaRPr lang="ru-RU" sz="20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  <a:ea typeface="+mn-ea"/>
              <a:cs typeface="+mn-cs"/>
            </a:endParaRPr>
          </a:p>
        </p:txBody>
      </p:sp>
      <p:pic>
        <p:nvPicPr>
          <p:cNvPr id="8" name="Picture 2" descr="\\srvfiles\tppdocs\ДРП\3. ТЕКУЩИЕ МЕРОПРИЯТИЯ ДРП\2. 2019\2. В РАБОТЕ\День предпринимательства\Мероприятия 20.05-24.05\21.05\Итог фото на 21.05.2019г\КК Сажинский_Воронежская ТП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5" y="1373421"/>
            <a:ext cx="4491649" cy="31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906" y="4535388"/>
            <a:ext cx="1624153" cy="464344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3261" y="43726"/>
            <a:ext cx="4979762" cy="5069493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400" dirty="0">
              <a:solidFill>
                <a:srgbClr val="FFFFFF"/>
              </a:solidFill>
              <a:latin typeface="Franklin Gothic Demi" panose="020B0703020102020204" pitchFamily="34" charset="0"/>
              <a:ea typeface="Helvetica Light"/>
              <a:cs typeface="Helvetica Light"/>
              <a:sym typeface="Helvetica Light"/>
            </a:endParaRPr>
          </a:p>
          <a:p>
            <a:pPr algn="ctr"/>
            <a:endParaRPr lang="ru-RU" sz="1400" dirty="0">
              <a:solidFill>
                <a:srgbClr val="FFFFFF"/>
              </a:solidFill>
              <a:latin typeface="Franklin Gothic Demi" panose="020B0703020102020204" pitchFamily="34" charset="0"/>
              <a:ea typeface="Helvetica Light"/>
              <a:cs typeface="Helvetica Light"/>
              <a:sym typeface="Helvetica Light"/>
            </a:endParaRPr>
          </a:p>
          <a:p>
            <a:pPr algn="ctr"/>
            <a:endParaRPr lang="ru-RU" sz="1400" dirty="0">
              <a:solidFill>
                <a:srgbClr val="FFFFFF"/>
              </a:solidFill>
              <a:latin typeface="Franklin Gothic Demi" panose="020B0703020102020204" pitchFamily="34" charset="0"/>
              <a:ea typeface="Helvetica Light"/>
              <a:cs typeface="Helvetica Light"/>
              <a:sym typeface="Helvetica Light"/>
            </a:endParaRPr>
          </a:p>
          <a:p>
            <a:pPr algn="ctr"/>
            <a:endParaRPr lang="ru-RU" sz="1400" dirty="0">
              <a:solidFill>
                <a:srgbClr val="FFFFFF"/>
              </a:solidFill>
              <a:latin typeface="Franklin Gothic Demi" panose="020B0703020102020204" pitchFamily="34" charset="0"/>
              <a:ea typeface="Helvetica Light"/>
              <a:cs typeface="Helvetica Light"/>
              <a:sym typeface="Helvetica Light"/>
            </a:endParaRPr>
          </a:p>
          <a:p>
            <a:pPr algn="ctr"/>
            <a:endParaRPr lang="ru-RU" sz="1400" dirty="0">
              <a:solidFill>
                <a:srgbClr val="FFFFFF"/>
              </a:solidFill>
              <a:latin typeface="Franklin Gothic Demi" panose="020B0703020102020204" pitchFamily="34" charset="0"/>
              <a:ea typeface="Helvetica Light"/>
              <a:cs typeface="Helvetica Light"/>
              <a:sym typeface="Helvetica Light"/>
            </a:endParaRPr>
          </a:p>
          <a:p>
            <a:pPr algn="ctr"/>
            <a:endParaRPr lang="ru-RU" sz="1400" dirty="0">
              <a:solidFill>
                <a:srgbClr val="FFFFFF"/>
              </a:solidFill>
              <a:latin typeface="Franklin Gothic Demi" panose="020B0703020102020204" pitchFamily="34" charset="0"/>
              <a:ea typeface="Helvetica Light"/>
              <a:cs typeface="Helvetica Light"/>
              <a:sym typeface="Helvetica Light"/>
            </a:endParaRPr>
          </a:p>
          <a:p>
            <a:pPr algn="ctr"/>
            <a:endParaRPr lang="ru-RU" sz="1400" dirty="0">
              <a:solidFill>
                <a:srgbClr val="FFFFFF"/>
              </a:solidFill>
              <a:latin typeface="Franklin Gothic Demi" panose="020B0703020102020204" pitchFamily="34" charset="0"/>
              <a:ea typeface="Helvetica Light"/>
              <a:cs typeface="Helvetica Light"/>
              <a:sym typeface="Helvetica Light"/>
            </a:endParaRPr>
          </a:p>
          <a:p>
            <a:pPr algn="ctr"/>
            <a:endParaRPr lang="en-US" sz="1400" dirty="0">
              <a:solidFill>
                <a:srgbClr val="FFFFFF"/>
              </a:solidFill>
              <a:latin typeface="Franklin Gothic Demi" panose="020B0703020102020204" pitchFamily="34" charset="0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8987" y="1238097"/>
            <a:ext cx="558608" cy="558608"/>
          </a:xfrm>
          <a:prstGeom prst="ellipse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1</a:t>
            </a:r>
            <a:endParaRPr lang="en-US" sz="1900" b="1" dirty="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7648" y="3177268"/>
            <a:ext cx="558608" cy="558608"/>
          </a:xfrm>
          <a:prstGeom prst="ellipse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r>
              <a:rPr lang="ru-RU" sz="1900" b="1" dirty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2</a:t>
            </a:r>
            <a:endParaRPr lang="en-US" sz="1900" b="1" dirty="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0789" y="1226470"/>
            <a:ext cx="7546620" cy="178318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r>
              <a:rPr lang="ru-RU" sz="1900" dirty="0" smtClean="0">
                <a:solidFill>
                  <a:srgbClr val="0C465E"/>
                </a:solidFill>
                <a:sym typeface="Helvetica Light"/>
              </a:rPr>
              <a:t>Обеспечить внесение в ГД РФ проекта федерального закона «О внесение изменений в Федеральный закон </a:t>
            </a:r>
            <a:r>
              <a:rPr lang="ru-RU" sz="1900" dirty="0">
                <a:solidFill>
                  <a:srgbClr val="0C465E"/>
                </a:solidFill>
                <a:sym typeface="Helvetica Light"/>
              </a:rPr>
              <a:t>от 24.07.2007 209-ФЗ «О развитии малого и среднего предпринимательства в Российской Федерации</a:t>
            </a:r>
            <a:r>
              <a:rPr lang="ru-RU" sz="1900" dirty="0" smtClean="0">
                <a:solidFill>
                  <a:srgbClr val="0C465E"/>
                </a:solidFill>
                <a:sym typeface="Helvetica Light"/>
              </a:rPr>
              <a:t>», предусматривающего установление понятия </a:t>
            </a:r>
            <a:r>
              <a:rPr lang="ru-RU" sz="1900" b="1" dirty="0" smtClean="0">
                <a:solidFill>
                  <a:schemeClr val="bg1"/>
                </a:solidFill>
                <a:ea typeface="Helvetica Light"/>
                <a:cs typeface="Helvetica Light"/>
                <a:sym typeface="Helvetica Light"/>
              </a:rPr>
              <a:t>«семейный </a:t>
            </a:r>
            <a:r>
              <a:rPr lang="ru-RU" sz="1900" b="1" dirty="0">
                <a:solidFill>
                  <a:schemeClr val="bg1"/>
                </a:solidFill>
                <a:ea typeface="Helvetica Light"/>
                <a:cs typeface="Helvetica Light"/>
                <a:sym typeface="Helvetica Light"/>
              </a:rPr>
              <a:t>бизнес» </a:t>
            </a:r>
            <a:r>
              <a:rPr lang="ru-RU" sz="1900" dirty="0">
                <a:solidFill>
                  <a:srgbClr val="0C465E"/>
                </a:solidFill>
                <a:sym typeface="Helvetica Light"/>
              </a:rPr>
              <a:t>и отнесение его к субъектам малого </a:t>
            </a:r>
            <a:r>
              <a:rPr lang="ru-RU" sz="1900" dirty="0" smtClean="0">
                <a:solidFill>
                  <a:srgbClr val="0C465E"/>
                </a:solidFill>
                <a:sym typeface="Helvetica Light"/>
              </a:rPr>
              <a:t>предпринимательства. </a:t>
            </a:r>
            <a:endParaRPr lang="ru-RU" sz="1900" dirty="0">
              <a:solidFill>
                <a:srgbClr val="0C465E"/>
              </a:solidFill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590" y="3165766"/>
            <a:ext cx="7668816" cy="90601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r>
              <a:rPr lang="ru-RU" sz="1900" dirty="0" smtClean="0">
                <a:solidFill>
                  <a:srgbClr val="0C465E"/>
                </a:solidFill>
                <a:sym typeface="Helvetica Light"/>
              </a:rPr>
              <a:t>Ввести понятие </a:t>
            </a:r>
            <a:r>
              <a:rPr lang="ru-RU" sz="1900" b="1" dirty="0">
                <a:solidFill>
                  <a:schemeClr val="bg1"/>
                </a:solidFill>
                <a:ea typeface="Helvetica Light"/>
                <a:cs typeface="Helvetica Light"/>
                <a:sym typeface="Helvetica Light"/>
              </a:rPr>
              <a:t>«</a:t>
            </a:r>
            <a:r>
              <a:rPr lang="ru-RU" sz="1900" b="1" dirty="0" smtClean="0">
                <a:solidFill>
                  <a:schemeClr val="bg1"/>
                </a:solidFill>
                <a:ea typeface="Helvetica Light"/>
                <a:cs typeface="Helvetica Light"/>
                <a:sym typeface="Helvetica Light"/>
              </a:rPr>
              <a:t>семейный патент» </a:t>
            </a:r>
            <a:r>
              <a:rPr lang="ru-RU" sz="1900" dirty="0" smtClean="0">
                <a:solidFill>
                  <a:srgbClr val="0C465E"/>
                </a:solidFill>
                <a:sym typeface="Helvetica Light"/>
              </a:rPr>
              <a:t>(легализация трудовых отношений, социальные гарантии, налогообложение)</a:t>
            </a:r>
            <a:endParaRPr lang="ru-RU" sz="1900" dirty="0">
              <a:solidFill>
                <a:srgbClr val="0C465E"/>
              </a:solidFill>
              <a:sym typeface="Helvetica Light"/>
            </a:endParaRPr>
          </a:p>
          <a:p>
            <a:endParaRPr lang="en-US" sz="1900" b="1" dirty="0">
              <a:solidFill>
                <a:srgbClr val="FFFFFF"/>
              </a:solidFill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1716" y="3968051"/>
            <a:ext cx="7916119" cy="90601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r>
              <a:rPr lang="ru-RU" sz="1900" dirty="0" smtClean="0">
                <a:solidFill>
                  <a:srgbClr val="0C465E"/>
                </a:solidFill>
                <a:sym typeface="Helvetica Light"/>
              </a:rPr>
              <a:t>Реализовать пилотный проект </a:t>
            </a:r>
            <a:r>
              <a:rPr lang="ru-RU" sz="1900" b="1" dirty="0">
                <a:solidFill>
                  <a:schemeClr val="bg1"/>
                </a:solidFill>
                <a:ea typeface="Helvetica Light"/>
                <a:cs typeface="Helvetica Light"/>
                <a:sym typeface="Helvetica Light"/>
              </a:rPr>
              <a:t>налогового режима </a:t>
            </a:r>
            <a:r>
              <a:rPr lang="ru-RU" sz="1900" dirty="0" smtClean="0">
                <a:solidFill>
                  <a:srgbClr val="0C465E"/>
                </a:solidFill>
                <a:sym typeface="Helvetica Light"/>
              </a:rPr>
              <a:t>в 3-х регионах для семейных предприятий, с возможным последующим распространением по всей стране</a:t>
            </a:r>
            <a:endParaRPr lang="ru-RU" sz="1900" dirty="0">
              <a:solidFill>
                <a:srgbClr val="0C465E"/>
              </a:solidFill>
              <a:sym typeface="Helvetica Ligh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5252" y="4037674"/>
            <a:ext cx="463358" cy="558608"/>
          </a:xfrm>
          <a:prstGeom prst="ellipse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3</a:t>
            </a:r>
            <a:endParaRPr lang="en-US" sz="1900" b="1" dirty="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6202" y="39292"/>
            <a:ext cx="8415795" cy="528164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ru-RU" sz="2400" b="1" dirty="0">
                <a:solidFill>
                  <a:srgbClr val="FFFFFF"/>
                </a:solidFill>
              </a:rPr>
              <a:t>Поручения Президента России В</a:t>
            </a:r>
            <a:r>
              <a:rPr lang="ru-RU" sz="2400" b="1" dirty="0" smtClean="0">
                <a:solidFill>
                  <a:srgbClr val="FFFFFF"/>
                </a:solidFill>
              </a:rPr>
              <a:t>. В. Путина</a:t>
            </a:r>
            <a:r>
              <a:rPr lang="ru-RU" sz="2400" b="1" dirty="0">
                <a:solidFill>
                  <a:srgbClr val="FFFFFF"/>
                </a:solidFill>
              </a:rPr>
              <a:t>: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5071C849-6962-4E93-90E9-A817883BC3EC}"/>
              </a:ext>
            </a:extLst>
          </p:cNvPr>
          <p:cNvSpPr/>
          <p:nvPr/>
        </p:nvSpPr>
        <p:spPr>
          <a:xfrm>
            <a:off x="352925" y="1366121"/>
            <a:ext cx="302559" cy="302559"/>
          </a:xfrm>
          <a:prstGeom prst="ellipse">
            <a:avLst/>
          </a:prstGeom>
          <a:noFill/>
          <a:ln w="5715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78E432A-2C55-48A1-A2F3-22BCD61BC134}"/>
              </a:ext>
            </a:extLst>
          </p:cNvPr>
          <p:cNvSpPr/>
          <p:nvPr/>
        </p:nvSpPr>
        <p:spPr>
          <a:xfrm>
            <a:off x="375672" y="3305810"/>
            <a:ext cx="302559" cy="302559"/>
          </a:xfrm>
          <a:prstGeom prst="ellipse">
            <a:avLst/>
          </a:prstGeom>
          <a:noFill/>
          <a:ln w="5715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A5BD0652-5DE0-4F0E-A2E8-169829FCC6FA}"/>
              </a:ext>
            </a:extLst>
          </p:cNvPr>
          <p:cNvSpPr/>
          <p:nvPr/>
        </p:nvSpPr>
        <p:spPr>
          <a:xfrm>
            <a:off x="405651" y="4165696"/>
            <a:ext cx="302559" cy="302559"/>
          </a:xfrm>
          <a:prstGeom prst="ellipse">
            <a:avLst/>
          </a:prstGeom>
          <a:noFill/>
          <a:ln w="57150">
            <a:solidFill>
              <a:schemeClr val="bg1"/>
            </a:solidFill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chemeClr val="bg1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15194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2457" y="123478"/>
            <a:ext cx="8538810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4000" dirty="0" smtClean="0">
                <a:solidFill>
                  <a:schemeClr val="bg1"/>
                </a:solidFill>
                <a:latin typeface="Franklin Gothic Demi Cond" pitchFamily="34" charset="0"/>
              </a:rPr>
              <a:t>Проект Деловой программы </a:t>
            </a:r>
            <a:endParaRPr lang="ru-RU" sz="40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71" y="1374021"/>
            <a:ext cx="44178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Работу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Форума планируется разделить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на</a:t>
            </a:r>
          </a:p>
          <a:p>
            <a:pPr lvl="0" algn="ctr"/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</a:rPr>
              <a:t>4 крупные отраслевые зоны: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Зона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«АГРО и переработка сельскохозяйственной продукции»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Зона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«Промышленное производство» (включая </a:t>
            </a:r>
            <a:r>
              <a:rPr lang="en-US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IT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-технологии)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Зона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«Предоставление услуг: бытовые и досуг»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Зона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«Оптовая и розничная торговля»</a:t>
            </a:r>
          </a:p>
          <a:p>
            <a:pPr lvl="0"/>
            <a:endParaRPr lang="ru-RU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</a:endParaRPr>
          </a:p>
          <a:p>
            <a:endParaRPr lang="ru-RU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4498" y="1354219"/>
            <a:ext cx="442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Picture 7" descr="\\srvfiles\tppdocs\ДРП\3. ТЕКУЩИЕ МЕРОПРИЯТИЯ ДРП\2. 2019\2. В РАБОТЕ\День предпринимательства\Мероприятия 20.05-24.05\21.05\Итог фото на 21.05.2019г\Чаплинс 1_Саратовская ТП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6598" b="8194"/>
          <a:stretch/>
        </p:blipFill>
        <p:spPr bwMode="auto">
          <a:xfrm>
            <a:off x="4558866" y="3266847"/>
            <a:ext cx="2210285" cy="16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\\srvfiles\tppdocs\ДРП\1. СОБСТВЕННЫЕ ПРОЕКТЫ ДРП\12. Выставка в ГД\2018\!Итог на печать\19. Турботехни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" b="1"/>
          <a:stretch/>
        </p:blipFill>
        <p:spPr bwMode="auto">
          <a:xfrm flipH="1">
            <a:off x="6796070" y="1469693"/>
            <a:ext cx="2321012" cy="17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\\srvfiles\tppdocs\ДРП\3. ТЕКУЩИЕ МЕРОПРИЯТИЯ ДРП\2. 2019\2. В РАБОТЕ\День предпринимательства\Мероприятия 20.05-24.05\21.05\Итог фото на 21.05.2019г\КХ Криница 3 Белгородская ТПП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3531"/>
          <a:stretch/>
        </p:blipFill>
        <p:spPr bwMode="auto">
          <a:xfrm>
            <a:off x="4593685" y="1417499"/>
            <a:ext cx="2140648" cy="17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srvfiles\tppdocs\ДРП\3. ТЕКУЩИЕ МЕРОПРИЯТИЯ ДРП\2. 2019\2. В РАБОТЕ\День предпринимательства\Мероприятия 20.05-24.05\21.05\Итог фото на 21.05.2019г\ИП Долганова 2_Пермская ТПП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70" y="3266847"/>
            <a:ext cx="2267176" cy="164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2605" y="123478"/>
            <a:ext cx="8538810" cy="108012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4000" smtClean="0">
                <a:solidFill>
                  <a:schemeClr val="bg1"/>
                </a:solidFill>
                <a:latin typeface="Franklin Gothic Demi Cond" pitchFamily="34" charset="0"/>
              </a:rPr>
              <a:t>Проект Деловой программы</a:t>
            </a:r>
            <a:endParaRPr lang="ru-RU" sz="4000" dirty="0">
              <a:solidFill>
                <a:schemeClr val="bg1"/>
              </a:solidFill>
              <a:latin typeface="Franklin Gothic Demi Cond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89" y="4053168"/>
            <a:ext cx="838852" cy="1090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4498" y="1299422"/>
            <a:ext cx="442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6869" y="1345588"/>
            <a:ext cx="51905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C00000"/>
                </a:solidFill>
                <a:latin typeface="Franklin Gothic Demi Cond" pitchFamily="34" charset="0"/>
              </a:rPr>
              <a:t>Пленарное заседание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с участием первых лиц государства</a:t>
            </a:r>
            <a:endParaRPr lang="ru-RU" sz="20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Обсуждение </a:t>
            </a: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</a:rPr>
              <a:t>ключевых проблем 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отрасли</a:t>
            </a:r>
            <a:endParaRPr lang="ru-RU" sz="2000" kern="1200" dirty="0">
              <a:solidFill>
                <a:srgbClr val="1F497D">
                  <a:lumMod val="75000"/>
                </a:srgbClr>
              </a:solidFill>
              <a:latin typeface="Franklin Gothic Demi Cond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Выступления теоретиков и </a:t>
            </a: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</a:rPr>
              <a:t>практиков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бизнеса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Стратегически сессии/дискуссии/семинары  с </a:t>
            </a:r>
            <a:r>
              <a:rPr lang="ru-RU" sz="2000" kern="1200" dirty="0" smtClean="0">
                <a:solidFill>
                  <a:srgbClr val="C00000"/>
                </a:solidFill>
                <a:latin typeface="Franklin Gothic Demi Cond" pitchFamily="34" charset="0"/>
              </a:rPr>
              <a:t>ведущими </a:t>
            </a: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</a:rPr>
              <a:t>экспертами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Разбор реальных кейсов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kern="1200" dirty="0">
                <a:solidFill>
                  <a:srgbClr val="C00000"/>
                </a:solidFill>
                <a:latin typeface="Franklin Gothic Demi Cond" pitchFamily="34" charset="0"/>
              </a:rPr>
              <a:t>Истории успеха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Зона делового общения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Отраслевая </a:t>
            </a:r>
            <a:r>
              <a:rPr lang="ru-RU" sz="2000" kern="1200" dirty="0" smtClean="0">
                <a:solidFill>
                  <a:srgbClr val="C00000"/>
                </a:solidFill>
                <a:latin typeface="Franklin Gothic Demi Cond" pitchFamily="34" charset="0"/>
              </a:rPr>
              <a:t>выставка-продажа</a:t>
            </a:r>
            <a:r>
              <a:rPr lang="ru-RU" sz="2000" kern="1200" dirty="0" smtClean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 </a:t>
            </a:r>
            <a:r>
              <a:rPr lang="ru-RU" sz="2000" kern="1200" dirty="0">
                <a:solidFill>
                  <a:srgbClr val="1F497D">
                    <a:lumMod val="75000"/>
                  </a:srgbClr>
                </a:solidFill>
                <a:latin typeface="Franklin Gothic Demi Cond" pitchFamily="34" charset="0"/>
              </a:rPr>
              <a:t>продукции </a:t>
            </a:r>
          </a:p>
        </p:txBody>
      </p:sp>
      <p:pic>
        <p:nvPicPr>
          <p:cNvPr id="8" name="Picture 3" descr="\\srvfiles\tppdocs\ДРП\3. ТЕКУЩИЕ МЕРОПРИЯТИЯ ДРП\2. 2019\2. В РАБОТЕ\День предпринимательства\Мероприятия 20.05-24.05\21.05\Итог фото на 21.05.2019г\ИП Кузьмина _Воронежская ТПП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6320"/>
          <a:stretch/>
        </p:blipFill>
        <p:spPr bwMode="auto">
          <a:xfrm>
            <a:off x="5577486" y="1373954"/>
            <a:ext cx="2704907" cy="32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15363" y="4658331"/>
            <a:ext cx="421481" cy="415385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917" y="4505820"/>
            <a:ext cx="1795206" cy="473560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925" y="332587"/>
            <a:ext cx="9177372" cy="830997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Определение (в стадии проработки):</a:t>
            </a:r>
            <a:endParaRPr lang="ru-RU" sz="2600" b="1" dirty="0">
              <a:solidFill>
                <a:schemeClr val="bg1"/>
              </a:solidFill>
            </a:endParaRPr>
          </a:p>
          <a:p>
            <a:pPr algn="ctr"/>
            <a:r>
              <a:rPr lang="ru-RU" sz="2600" b="1" dirty="0">
                <a:solidFill>
                  <a:schemeClr val="bg1"/>
                </a:solidFill>
              </a:rPr>
              <a:t>«Семейное предприятие» – это субъекты МСП, где: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\\srvfiles\tppdocs\ДРП\1. СОБСТВЕННЫЕ ПРОЕКТЫ ДРП\7. СЕМЕЙНЫЙ БИЗНЕС\Выставка в ГД РФ\Заявки на участие в фотовыставке\ТПП г. Миасс\ООО АППАРАТ или Чаокофе Фабрика\Фото\АППАРА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r="14323"/>
          <a:stretch/>
        </p:blipFill>
        <p:spPr bwMode="auto">
          <a:xfrm>
            <a:off x="57837" y="1599560"/>
            <a:ext cx="2687690" cy="27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45527" y="1599560"/>
            <a:ext cx="6221104" cy="2286523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marL="171450" indent="-171450">
              <a:spcBef>
                <a:spcPts val="1575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C465E"/>
                </a:solidFill>
              </a:rPr>
              <a:t> члены </a:t>
            </a:r>
            <a:r>
              <a:rPr lang="ru-RU" sz="1900" b="1" dirty="0">
                <a:solidFill>
                  <a:srgbClr val="0C465E"/>
                </a:solidFill>
              </a:rPr>
              <a:t>одной семьи </a:t>
            </a:r>
            <a:r>
              <a:rPr lang="ru-RU" sz="1900" dirty="0">
                <a:solidFill>
                  <a:srgbClr val="0C465E"/>
                </a:solidFill>
              </a:rPr>
              <a:t>владеют </a:t>
            </a:r>
            <a:r>
              <a:rPr lang="ru-RU" sz="1900" dirty="0" smtClean="0">
                <a:solidFill>
                  <a:srgbClr val="0C465E"/>
                </a:solidFill>
              </a:rPr>
              <a:t>суммарно более </a:t>
            </a:r>
            <a:r>
              <a:rPr lang="ru-RU" sz="1900" b="1" dirty="0" smtClean="0">
                <a:solidFill>
                  <a:srgbClr val="0C465E"/>
                </a:solidFill>
              </a:rPr>
              <a:t>50%</a:t>
            </a:r>
            <a:r>
              <a:rPr lang="ru-RU" sz="1900" dirty="0" smtClean="0">
                <a:solidFill>
                  <a:srgbClr val="0C465E"/>
                </a:solidFill>
              </a:rPr>
              <a:t> </a:t>
            </a:r>
            <a:r>
              <a:rPr lang="ru-RU" sz="1900" dirty="0">
                <a:solidFill>
                  <a:srgbClr val="0C465E"/>
                </a:solidFill>
              </a:rPr>
              <a:t>долей </a:t>
            </a:r>
            <a:r>
              <a:rPr lang="ru-RU" sz="1900" dirty="0" smtClean="0">
                <a:solidFill>
                  <a:srgbClr val="0C465E"/>
                </a:solidFill>
              </a:rPr>
              <a:t>в </a:t>
            </a:r>
            <a:r>
              <a:rPr lang="ru-RU" sz="1900" dirty="0">
                <a:solidFill>
                  <a:srgbClr val="0C465E"/>
                </a:solidFill>
              </a:rPr>
              <a:t>уставном или складочном капитале организации</a:t>
            </a:r>
          </a:p>
          <a:p>
            <a:pPr>
              <a:spcBef>
                <a:spcPts val="1575"/>
              </a:spcBef>
            </a:pPr>
            <a:endParaRPr lang="ru-RU" sz="1900" dirty="0">
              <a:solidFill>
                <a:srgbClr val="0C465E"/>
              </a:solidFill>
            </a:endParaRPr>
          </a:p>
          <a:p>
            <a:endParaRPr lang="ru-RU" sz="1900" dirty="0">
              <a:solidFill>
                <a:srgbClr val="FFFFFF"/>
              </a:solidFill>
            </a:endParaRPr>
          </a:p>
          <a:p>
            <a:endParaRPr lang="ru-RU" sz="1900" dirty="0">
              <a:solidFill>
                <a:srgbClr val="FFFFFF"/>
              </a:solidFill>
            </a:endParaRPr>
          </a:p>
          <a:p>
            <a:endParaRPr lang="ru-RU" sz="1900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4840" y="2590675"/>
            <a:ext cx="5691179" cy="57323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ts val="1350"/>
              </a:lnSpc>
              <a:spcBef>
                <a:spcPts val="1575"/>
              </a:spcBef>
            </a:pPr>
            <a:r>
              <a:rPr lang="ru-RU" sz="1400" u="sng" dirty="0">
                <a:solidFill>
                  <a:srgbClr val="0C465E"/>
                </a:solidFill>
              </a:rPr>
              <a:t>(под членами семьи понимаются супруги, их родители, дети, братья, сестры, внуки, а также дедушки и бабушки каждого из супругов, братья и сестры родителей каждого из супругов)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E19B9C-F85E-47FE-A01E-63E0C2B9C938}"/>
              </a:ext>
            </a:extLst>
          </p:cNvPr>
          <p:cNvSpPr txBox="1"/>
          <p:nvPr/>
        </p:nvSpPr>
        <p:spPr>
          <a:xfrm>
            <a:off x="2815740" y="2948376"/>
            <a:ext cx="6221104" cy="225510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pPr marL="171450" indent="-171450">
              <a:spcBef>
                <a:spcPts val="1575"/>
              </a:spcBef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C465E"/>
                </a:solidFill>
              </a:rPr>
              <a:t>один </a:t>
            </a:r>
            <a:r>
              <a:rPr lang="ru-RU" sz="1900" dirty="0">
                <a:solidFill>
                  <a:srgbClr val="0C465E"/>
                </a:solidFill>
              </a:rPr>
              <a:t>из членов семьи является </a:t>
            </a:r>
            <a:r>
              <a:rPr lang="ru-RU" sz="1900" b="1" dirty="0">
                <a:solidFill>
                  <a:srgbClr val="0C465E"/>
                </a:solidFill>
              </a:rPr>
              <a:t>единоличным исполнительным органом </a:t>
            </a:r>
            <a:r>
              <a:rPr lang="ru-RU" sz="1900" dirty="0">
                <a:solidFill>
                  <a:srgbClr val="0C465E"/>
                </a:solidFill>
              </a:rPr>
              <a:t>такой организации</a:t>
            </a:r>
          </a:p>
          <a:p>
            <a:pPr marL="171450" indent="-171450">
              <a:spcBef>
                <a:spcPts val="1575"/>
              </a:spcBef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C465E"/>
                </a:solidFill>
              </a:rPr>
              <a:t> не менее </a:t>
            </a:r>
            <a:r>
              <a:rPr lang="ru-RU" sz="1900" b="1" dirty="0">
                <a:solidFill>
                  <a:srgbClr val="0C465E"/>
                </a:solidFill>
              </a:rPr>
              <a:t>50% </a:t>
            </a:r>
            <a:r>
              <a:rPr lang="ru-RU" sz="1900" dirty="0" smtClean="0">
                <a:solidFill>
                  <a:srgbClr val="0C465E"/>
                </a:solidFill>
              </a:rPr>
              <a:t>работников </a:t>
            </a:r>
            <a:r>
              <a:rPr lang="ru-RU" sz="1900" dirty="0">
                <a:solidFill>
                  <a:srgbClr val="0C465E"/>
                </a:solidFill>
              </a:rPr>
              <a:t>индивидуального предпринимателя, которые работают у него по основному месту работы, </a:t>
            </a:r>
            <a:r>
              <a:rPr lang="ru-RU" sz="1900" dirty="0" smtClean="0">
                <a:solidFill>
                  <a:srgbClr val="0C465E"/>
                </a:solidFill>
              </a:rPr>
              <a:t>относятся </a:t>
            </a:r>
            <a:r>
              <a:rPr lang="ru-RU" sz="1900" dirty="0">
                <a:solidFill>
                  <a:srgbClr val="0C465E"/>
                </a:solidFill>
              </a:rPr>
              <a:t>к членам его семьи</a:t>
            </a:r>
          </a:p>
        </p:txBody>
      </p:sp>
    </p:spTree>
    <p:extLst>
      <p:ext uri="{BB962C8B-B14F-4D97-AF65-F5344CB8AC3E}">
        <p14:creationId xmlns:p14="http://schemas.microsoft.com/office/powerpoint/2010/main" val="355643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95BE4B-B257-462D-8890-9890E7DE4F54}"/>
              </a:ext>
            </a:extLst>
          </p:cNvPr>
          <p:cNvSpPr/>
          <p:nvPr/>
        </p:nvSpPr>
        <p:spPr>
          <a:xfrm>
            <a:off x="8585947" y="4551829"/>
            <a:ext cx="430609" cy="470432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8747889" y="4665575"/>
            <a:ext cx="389901" cy="470432"/>
          </a:xfrm>
          <a:prstGeom prst="ellipse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4766637" y="1818584"/>
            <a:ext cx="1650837" cy="43473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В России 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213" y="2363554"/>
            <a:ext cx="3984993" cy="1563890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семейные компании создают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от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50% до 80% рабочих мест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. </a:t>
            </a:r>
            <a:b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Их доля в численности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компаний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по всему миру превышает две трети.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213" y="1806486"/>
            <a:ext cx="4157850" cy="43473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В мировой экономике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45143" y="2241220"/>
            <a:ext cx="4409467" cy="188128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lvl="0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на долю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всего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 малого бизнеса приходится около 20% ВВП.</a:t>
            </a:r>
          </a:p>
          <a:p>
            <a:pPr lvl="0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Понятие и определение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 семейного бизнеса и семейного предпринимательства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отсутствуют</a:t>
            </a: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.</a:t>
            </a:r>
            <a:endParaRPr lang="en-US" sz="2000" u="sng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9162" y="3927444"/>
            <a:ext cx="1197395" cy="2135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r>
              <a:rPr lang="ru-RU" sz="1200" i="1" dirty="0">
                <a:solidFill>
                  <a:schemeClr val="accent1">
                    <a:lumMod val="50000"/>
                  </a:schemeClr>
                </a:solidFill>
              </a:rPr>
              <a:t>Источник: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PwC</a:t>
            </a:r>
            <a:endParaRPr lang="ru-RU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Shape"/>
          <p:cNvSpPr/>
          <p:nvPr/>
        </p:nvSpPr>
        <p:spPr bwMode="auto">
          <a:xfrm>
            <a:off x="529555" y="4296335"/>
            <a:ext cx="303626" cy="355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97" extrusionOk="0">
                <a:moveTo>
                  <a:pt x="4572" y="0"/>
                </a:moveTo>
                <a:cubicBezTo>
                  <a:pt x="4297" y="0"/>
                  <a:pt x="4075" y="191"/>
                  <a:pt x="4075" y="426"/>
                </a:cubicBezTo>
                <a:cubicBezTo>
                  <a:pt x="4075" y="660"/>
                  <a:pt x="4297" y="851"/>
                  <a:pt x="4572" y="851"/>
                </a:cubicBezTo>
                <a:lnTo>
                  <a:pt x="4607" y="851"/>
                </a:lnTo>
                <a:lnTo>
                  <a:pt x="4607" y="1894"/>
                </a:lnTo>
                <a:lnTo>
                  <a:pt x="1972" y="1894"/>
                </a:lnTo>
                <a:cubicBezTo>
                  <a:pt x="1438" y="1897"/>
                  <a:pt x="928" y="2084"/>
                  <a:pt x="557" y="2413"/>
                </a:cubicBezTo>
                <a:cubicBezTo>
                  <a:pt x="175" y="2752"/>
                  <a:pt x="-26" y="3212"/>
                  <a:pt x="3" y="3682"/>
                </a:cubicBezTo>
                <a:lnTo>
                  <a:pt x="3" y="4836"/>
                </a:lnTo>
                <a:cubicBezTo>
                  <a:pt x="76" y="5848"/>
                  <a:pt x="587" y="6801"/>
                  <a:pt x="1434" y="7510"/>
                </a:cubicBezTo>
                <a:cubicBezTo>
                  <a:pt x="2313" y="8245"/>
                  <a:pt x="3487" y="8659"/>
                  <a:pt x="4713" y="8676"/>
                </a:cubicBezTo>
                <a:cubicBezTo>
                  <a:pt x="4837" y="9340"/>
                  <a:pt x="5170" y="9963"/>
                  <a:pt x="5681" y="10475"/>
                </a:cubicBezTo>
                <a:cubicBezTo>
                  <a:pt x="6438" y="11232"/>
                  <a:pt x="7514" y="11691"/>
                  <a:pt x="8665" y="11764"/>
                </a:cubicBezTo>
                <a:cubicBezTo>
                  <a:pt x="8816" y="12375"/>
                  <a:pt x="8895" y="12997"/>
                  <a:pt x="8896" y="13621"/>
                </a:cubicBezTo>
                <a:cubicBezTo>
                  <a:pt x="8897" y="14228"/>
                  <a:pt x="8824" y="14833"/>
                  <a:pt x="8684" y="15427"/>
                </a:cubicBezTo>
                <a:lnTo>
                  <a:pt x="8355" y="15427"/>
                </a:lnTo>
                <a:lnTo>
                  <a:pt x="8348" y="15427"/>
                </a:lnTo>
                <a:cubicBezTo>
                  <a:pt x="8146" y="15427"/>
                  <a:pt x="7994" y="15428"/>
                  <a:pt x="7865" y="15435"/>
                </a:cubicBezTo>
                <a:cubicBezTo>
                  <a:pt x="7737" y="15443"/>
                  <a:pt x="7631" y="15457"/>
                  <a:pt x="7523" y="15487"/>
                </a:cubicBezTo>
                <a:cubicBezTo>
                  <a:pt x="7404" y="15524"/>
                  <a:pt x="7298" y="15582"/>
                  <a:pt x="7211" y="15657"/>
                </a:cubicBezTo>
                <a:cubicBezTo>
                  <a:pt x="7123" y="15732"/>
                  <a:pt x="7055" y="15823"/>
                  <a:pt x="7012" y="15925"/>
                </a:cubicBezTo>
                <a:cubicBezTo>
                  <a:pt x="6977" y="16018"/>
                  <a:pt x="6960" y="16108"/>
                  <a:pt x="6951" y="16218"/>
                </a:cubicBezTo>
                <a:cubicBezTo>
                  <a:pt x="6942" y="16328"/>
                  <a:pt x="6942" y="16458"/>
                  <a:pt x="6942" y="16631"/>
                </a:cubicBezTo>
                <a:lnTo>
                  <a:pt x="6942" y="19187"/>
                </a:lnTo>
                <a:lnTo>
                  <a:pt x="6231" y="19184"/>
                </a:lnTo>
                <a:cubicBezTo>
                  <a:pt x="5784" y="19210"/>
                  <a:pt x="5369" y="19389"/>
                  <a:pt x="5078" y="19680"/>
                </a:cubicBezTo>
                <a:cubicBezTo>
                  <a:pt x="4834" y="19925"/>
                  <a:pt x="4694" y="20234"/>
                  <a:pt x="4683" y="20556"/>
                </a:cubicBezTo>
                <a:lnTo>
                  <a:pt x="4683" y="21224"/>
                </a:lnTo>
                <a:cubicBezTo>
                  <a:pt x="4680" y="21330"/>
                  <a:pt x="4732" y="21433"/>
                  <a:pt x="4825" y="21505"/>
                </a:cubicBezTo>
                <a:cubicBezTo>
                  <a:pt x="4905" y="21566"/>
                  <a:pt x="5010" y="21600"/>
                  <a:pt x="5119" y="21597"/>
                </a:cubicBezTo>
                <a:lnTo>
                  <a:pt x="16380" y="21597"/>
                </a:lnTo>
                <a:cubicBezTo>
                  <a:pt x="16527" y="21600"/>
                  <a:pt x="16668" y="21551"/>
                  <a:pt x="16770" y="21461"/>
                </a:cubicBezTo>
                <a:cubicBezTo>
                  <a:pt x="16867" y="21374"/>
                  <a:pt x="16921" y="21258"/>
                  <a:pt x="16917" y="21138"/>
                </a:cubicBezTo>
                <a:lnTo>
                  <a:pt x="16917" y="20601"/>
                </a:lnTo>
                <a:cubicBezTo>
                  <a:pt x="16906" y="20256"/>
                  <a:pt x="16753" y="19925"/>
                  <a:pt x="16484" y="19668"/>
                </a:cubicBezTo>
                <a:cubicBezTo>
                  <a:pt x="16165" y="19362"/>
                  <a:pt x="15712" y="19184"/>
                  <a:pt x="15233" y="19176"/>
                </a:cubicBezTo>
                <a:lnTo>
                  <a:pt x="14692" y="19176"/>
                </a:lnTo>
                <a:lnTo>
                  <a:pt x="14692" y="16637"/>
                </a:lnTo>
                <a:cubicBezTo>
                  <a:pt x="14692" y="16461"/>
                  <a:pt x="14691" y="16330"/>
                  <a:pt x="14683" y="16219"/>
                </a:cubicBezTo>
                <a:cubicBezTo>
                  <a:pt x="14674" y="16108"/>
                  <a:pt x="14657" y="16018"/>
                  <a:pt x="14622" y="15925"/>
                </a:cubicBezTo>
                <a:cubicBezTo>
                  <a:pt x="14579" y="15823"/>
                  <a:pt x="14510" y="15732"/>
                  <a:pt x="14423" y="15657"/>
                </a:cubicBezTo>
                <a:cubicBezTo>
                  <a:pt x="14336" y="15582"/>
                  <a:pt x="14229" y="15524"/>
                  <a:pt x="14110" y="15487"/>
                </a:cubicBezTo>
                <a:cubicBezTo>
                  <a:pt x="14002" y="15457"/>
                  <a:pt x="13896" y="15442"/>
                  <a:pt x="13768" y="15435"/>
                </a:cubicBezTo>
                <a:cubicBezTo>
                  <a:pt x="13639" y="15427"/>
                  <a:pt x="13487" y="15427"/>
                  <a:pt x="13286" y="15427"/>
                </a:cubicBezTo>
                <a:lnTo>
                  <a:pt x="12859" y="15427"/>
                </a:lnTo>
                <a:cubicBezTo>
                  <a:pt x="12719" y="14833"/>
                  <a:pt x="12647" y="14228"/>
                  <a:pt x="12648" y="13621"/>
                </a:cubicBezTo>
                <a:cubicBezTo>
                  <a:pt x="12649" y="12996"/>
                  <a:pt x="12727" y="12373"/>
                  <a:pt x="12878" y="11761"/>
                </a:cubicBezTo>
                <a:cubicBezTo>
                  <a:pt x="14007" y="11691"/>
                  <a:pt x="15062" y="11252"/>
                  <a:pt x="15820" y="10530"/>
                </a:cubicBezTo>
                <a:cubicBezTo>
                  <a:pt x="16371" y="10005"/>
                  <a:pt x="16731" y="9361"/>
                  <a:pt x="16871" y="8674"/>
                </a:cubicBezTo>
                <a:cubicBezTo>
                  <a:pt x="18084" y="8650"/>
                  <a:pt x="19244" y="8238"/>
                  <a:pt x="20115" y="7510"/>
                </a:cubicBezTo>
                <a:cubicBezTo>
                  <a:pt x="20962" y="6801"/>
                  <a:pt x="21471" y="5848"/>
                  <a:pt x="21545" y="4836"/>
                </a:cubicBezTo>
                <a:lnTo>
                  <a:pt x="21545" y="3682"/>
                </a:lnTo>
                <a:cubicBezTo>
                  <a:pt x="21574" y="3212"/>
                  <a:pt x="21374" y="2753"/>
                  <a:pt x="20992" y="2413"/>
                </a:cubicBezTo>
                <a:cubicBezTo>
                  <a:pt x="20621" y="2084"/>
                  <a:pt x="20110" y="1897"/>
                  <a:pt x="19576" y="1894"/>
                </a:cubicBezTo>
                <a:lnTo>
                  <a:pt x="16940" y="1894"/>
                </a:lnTo>
                <a:lnTo>
                  <a:pt x="16940" y="850"/>
                </a:lnTo>
                <a:cubicBezTo>
                  <a:pt x="17205" y="841"/>
                  <a:pt x="17418" y="655"/>
                  <a:pt x="17418" y="426"/>
                </a:cubicBezTo>
                <a:cubicBezTo>
                  <a:pt x="17418" y="191"/>
                  <a:pt x="17195" y="0"/>
                  <a:pt x="16921" y="0"/>
                </a:cubicBezTo>
                <a:lnTo>
                  <a:pt x="4572" y="0"/>
                </a:lnTo>
                <a:close/>
                <a:moveTo>
                  <a:pt x="5600" y="851"/>
                </a:moveTo>
                <a:lnTo>
                  <a:pt x="15947" y="851"/>
                </a:lnTo>
                <a:lnTo>
                  <a:pt x="15942" y="7870"/>
                </a:lnTo>
                <a:cubicBezTo>
                  <a:pt x="15949" y="7989"/>
                  <a:pt x="15947" y="8109"/>
                  <a:pt x="15937" y="8228"/>
                </a:cubicBezTo>
                <a:cubicBezTo>
                  <a:pt x="15878" y="8926"/>
                  <a:pt x="15541" y="9587"/>
                  <a:pt x="14969" y="10087"/>
                </a:cubicBezTo>
                <a:cubicBezTo>
                  <a:pt x="14341" y="10636"/>
                  <a:pt x="13480" y="10945"/>
                  <a:pt x="12582" y="10945"/>
                </a:cubicBezTo>
                <a:lnTo>
                  <a:pt x="8826" y="10945"/>
                </a:lnTo>
                <a:cubicBezTo>
                  <a:pt x="7856" y="10895"/>
                  <a:pt x="6955" y="10498"/>
                  <a:pt x="6345" y="9850"/>
                </a:cubicBezTo>
                <a:cubicBezTo>
                  <a:pt x="5848" y="9324"/>
                  <a:pt x="5580" y="8666"/>
                  <a:pt x="5587" y="7989"/>
                </a:cubicBezTo>
                <a:cubicBezTo>
                  <a:pt x="5601" y="7823"/>
                  <a:pt x="5486" y="7668"/>
                  <a:pt x="5304" y="7609"/>
                </a:cubicBezTo>
                <a:cubicBezTo>
                  <a:pt x="5063" y="7531"/>
                  <a:pt x="4798" y="7639"/>
                  <a:pt x="4710" y="7843"/>
                </a:cubicBezTo>
                <a:cubicBezTo>
                  <a:pt x="3686" y="7824"/>
                  <a:pt x="2712" y="7457"/>
                  <a:pt x="2011" y="6815"/>
                </a:cubicBezTo>
                <a:cubicBezTo>
                  <a:pt x="1377" y="6235"/>
                  <a:pt x="1014" y="5475"/>
                  <a:pt x="991" y="4681"/>
                </a:cubicBezTo>
                <a:lnTo>
                  <a:pt x="991" y="3456"/>
                </a:lnTo>
                <a:cubicBezTo>
                  <a:pt x="996" y="3282"/>
                  <a:pt x="1072" y="3115"/>
                  <a:pt x="1207" y="2984"/>
                </a:cubicBezTo>
                <a:cubicBezTo>
                  <a:pt x="1371" y="2827"/>
                  <a:pt x="1606" y="2736"/>
                  <a:pt x="1852" y="2736"/>
                </a:cubicBezTo>
                <a:lnTo>
                  <a:pt x="4607" y="2736"/>
                </a:lnTo>
                <a:lnTo>
                  <a:pt x="4607" y="4864"/>
                </a:lnTo>
                <a:cubicBezTo>
                  <a:pt x="4607" y="5099"/>
                  <a:pt x="4829" y="5289"/>
                  <a:pt x="5104" y="5289"/>
                </a:cubicBezTo>
                <a:cubicBezTo>
                  <a:pt x="5378" y="5289"/>
                  <a:pt x="5601" y="5098"/>
                  <a:pt x="5600" y="4864"/>
                </a:cubicBezTo>
                <a:lnTo>
                  <a:pt x="5600" y="851"/>
                </a:lnTo>
                <a:close/>
                <a:moveTo>
                  <a:pt x="13883" y="2513"/>
                </a:moveTo>
                <a:cubicBezTo>
                  <a:pt x="13609" y="2513"/>
                  <a:pt x="13386" y="2703"/>
                  <a:pt x="13386" y="2938"/>
                </a:cubicBezTo>
                <a:cubicBezTo>
                  <a:pt x="13386" y="3173"/>
                  <a:pt x="13608" y="3364"/>
                  <a:pt x="13883" y="3364"/>
                </a:cubicBezTo>
                <a:cubicBezTo>
                  <a:pt x="14157" y="3364"/>
                  <a:pt x="14380" y="3173"/>
                  <a:pt x="14379" y="2938"/>
                </a:cubicBezTo>
                <a:cubicBezTo>
                  <a:pt x="14379" y="2703"/>
                  <a:pt x="14158" y="2513"/>
                  <a:pt x="13883" y="2513"/>
                </a:cubicBezTo>
                <a:close/>
                <a:moveTo>
                  <a:pt x="16940" y="2736"/>
                </a:moveTo>
                <a:lnTo>
                  <a:pt x="19696" y="2736"/>
                </a:lnTo>
                <a:cubicBezTo>
                  <a:pt x="19942" y="2736"/>
                  <a:pt x="20177" y="2827"/>
                  <a:pt x="20341" y="2984"/>
                </a:cubicBezTo>
                <a:cubicBezTo>
                  <a:pt x="20477" y="3115"/>
                  <a:pt x="20553" y="3282"/>
                  <a:pt x="20557" y="3456"/>
                </a:cubicBezTo>
                <a:lnTo>
                  <a:pt x="20557" y="4681"/>
                </a:lnTo>
                <a:cubicBezTo>
                  <a:pt x="20535" y="5475"/>
                  <a:pt x="20172" y="6235"/>
                  <a:pt x="19538" y="6815"/>
                </a:cubicBezTo>
                <a:cubicBezTo>
                  <a:pt x="18860" y="7435"/>
                  <a:pt x="17927" y="7798"/>
                  <a:pt x="16940" y="7838"/>
                </a:cubicBezTo>
                <a:lnTo>
                  <a:pt x="16940" y="2736"/>
                </a:lnTo>
                <a:close/>
                <a:moveTo>
                  <a:pt x="13890" y="4044"/>
                </a:moveTo>
                <a:cubicBezTo>
                  <a:pt x="13629" y="4041"/>
                  <a:pt x="13414" y="4221"/>
                  <a:pt x="13412" y="4445"/>
                </a:cubicBezTo>
                <a:lnTo>
                  <a:pt x="13412" y="7254"/>
                </a:lnTo>
                <a:cubicBezTo>
                  <a:pt x="13398" y="7509"/>
                  <a:pt x="13292" y="7754"/>
                  <a:pt x="13109" y="7955"/>
                </a:cubicBezTo>
                <a:cubicBezTo>
                  <a:pt x="12915" y="8168"/>
                  <a:pt x="12649" y="8318"/>
                  <a:pt x="12366" y="8435"/>
                </a:cubicBezTo>
                <a:cubicBezTo>
                  <a:pt x="12261" y="8478"/>
                  <a:pt x="12154" y="8517"/>
                  <a:pt x="12042" y="8541"/>
                </a:cubicBezTo>
                <a:cubicBezTo>
                  <a:pt x="11910" y="8570"/>
                  <a:pt x="11773" y="8579"/>
                  <a:pt x="11638" y="8567"/>
                </a:cubicBezTo>
                <a:cubicBezTo>
                  <a:pt x="11413" y="8572"/>
                  <a:pt x="11226" y="8716"/>
                  <a:pt x="11195" y="8906"/>
                </a:cubicBezTo>
                <a:cubicBezTo>
                  <a:pt x="11157" y="9146"/>
                  <a:pt x="11371" y="9362"/>
                  <a:pt x="11654" y="9368"/>
                </a:cubicBezTo>
                <a:cubicBezTo>
                  <a:pt x="11981" y="9384"/>
                  <a:pt x="12309" y="9343"/>
                  <a:pt x="12617" y="9247"/>
                </a:cubicBezTo>
                <a:cubicBezTo>
                  <a:pt x="13065" y="9108"/>
                  <a:pt x="13453" y="8861"/>
                  <a:pt x="13770" y="8556"/>
                </a:cubicBezTo>
                <a:cubicBezTo>
                  <a:pt x="13939" y="8394"/>
                  <a:pt x="14086" y="8216"/>
                  <a:pt x="14188" y="8019"/>
                </a:cubicBezTo>
                <a:cubicBezTo>
                  <a:pt x="14287" y="7828"/>
                  <a:pt x="14343" y="7622"/>
                  <a:pt x="14352" y="7412"/>
                </a:cubicBezTo>
                <a:lnTo>
                  <a:pt x="14352" y="4442"/>
                </a:lnTo>
                <a:cubicBezTo>
                  <a:pt x="14350" y="4224"/>
                  <a:pt x="14145" y="4047"/>
                  <a:pt x="13890" y="4044"/>
                </a:cubicBezTo>
                <a:close/>
                <a:moveTo>
                  <a:pt x="5104" y="6129"/>
                </a:moveTo>
                <a:cubicBezTo>
                  <a:pt x="4830" y="6129"/>
                  <a:pt x="4607" y="6319"/>
                  <a:pt x="4607" y="6554"/>
                </a:cubicBezTo>
                <a:cubicBezTo>
                  <a:pt x="4607" y="6789"/>
                  <a:pt x="4829" y="6980"/>
                  <a:pt x="5104" y="6980"/>
                </a:cubicBezTo>
                <a:cubicBezTo>
                  <a:pt x="5378" y="6980"/>
                  <a:pt x="5601" y="6789"/>
                  <a:pt x="5600" y="6554"/>
                </a:cubicBezTo>
                <a:cubicBezTo>
                  <a:pt x="5600" y="6319"/>
                  <a:pt x="5378" y="6130"/>
                  <a:pt x="5104" y="6129"/>
                </a:cubicBezTo>
                <a:close/>
                <a:moveTo>
                  <a:pt x="11879" y="11771"/>
                </a:moveTo>
                <a:cubicBezTo>
                  <a:pt x="11738" y="12396"/>
                  <a:pt x="11666" y="13031"/>
                  <a:pt x="11668" y="13667"/>
                </a:cubicBezTo>
                <a:cubicBezTo>
                  <a:pt x="11670" y="14258"/>
                  <a:pt x="11736" y="14847"/>
                  <a:pt x="11861" y="15427"/>
                </a:cubicBezTo>
                <a:lnTo>
                  <a:pt x="9682" y="15427"/>
                </a:lnTo>
                <a:cubicBezTo>
                  <a:pt x="9807" y="14847"/>
                  <a:pt x="9873" y="14258"/>
                  <a:pt x="9875" y="13667"/>
                </a:cubicBezTo>
                <a:cubicBezTo>
                  <a:pt x="9877" y="13033"/>
                  <a:pt x="9806" y="12400"/>
                  <a:pt x="9666" y="11777"/>
                </a:cubicBezTo>
                <a:lnTo>
                  <a:pt x="11879" y="11771"/>
                </a:lnTo>
                <a:close/>
                <a:moveTo>
                  <a:pt x="7852" y="16226"/>
                </a:moveTo>
                <a:lnTo>
                  <a:pt x="13695" y="16226"/>
                </a:lnTo>
                <a:lnTo>
                  <a:pt x="13695" y="19176"/>
                </a:lnTo>
                <a:lnTo>
                  <a:pt x="10701" y="19176"/>
                </a:lnTo>
                <a:cubicBezTo>
                  <a:pt x="10453" y="19191"/>
                  <a:pt x="10258" y="19363"/>
                  <a:pt x="10248" y="19576"/>
                </a:cubicBezTo>
                <a:cubicBezTo>
                  <a:pt x="10238" y="19802"/>
                  <a:pt x="10437" y="19995"/>
                  <a:pt x="10701" y="20013"/>
                </a:cubicBezTo>
                <a:lnTo>
                  <a:pt x="15202" y="20013"/>
                </a:lnTo>
                <a:cubicBezTo>
                  <a:pt x="15405" y="20020"/>
                  <a:pt x="15598" y="20096"/>
                  <a:pt x="15736" y="20225"/>
                </a:cubicBezTo>
                <a:cubicBezTo>
                  <a:pt x="15853" y="20334"/>
                  <a:pt x="15923" y="20473"/>
                  <a:pt x="15936" y="20620"/>
                </a:cubicBezTo>
                <a:lnTo>
                  <a:pt x="15936" y="20755"/>
                </a:lnTo>
                <a:lnTo>
                  <a:pt x="5635" y="20755"/>
                </a:lnTo>
                <a:lnTo>
                  <a:pt x="5635" y="20620"/>
                </a:lnTo>
                <a:cubicBezTo>
                  <a:pt x="5669" y="20461"/>
                  <a:pt x="5764" y="20317"/>
                  <a:pt x="5904" y="20210"/>
                </a:cubicBezTo>
                <a:cubicBezTo>
                  <a:pt x="6065" y="20087"/>
                  <a:pt x="6276" y="20020"/>
                  <a:pt x="6492" y="20025"/>
                </a:cubicBezTo>
                <a:lnTo>
                  <a:pt x="8093" y="20025"/>
                </a:lnTo>
                <a:cubicBezTo>
                  <a:pt x="8356" y="20011"/>
                  <a:pt x="8559" y="19820"/>
                  <a:pt x="8551" y="19595"/>
                </a:cubicBezTo>
                <a:cubicBezTo>
                  <a:pt x="8544" y="19379"/>
                  <a:pt x="8344" y="19204"/>
                  <a:pt x="8093" y="19192"/>
                </a:cubicBezTo>
                <a:lnTo>
                  <a:pt x="7852" y="19192"/>
                </a:lnTo>
                <a:lnTo>
                  <a:pt x="7852" y="16226"/>
                </a:lnTo>
                <a:close/>
              </a:path>
            </a:pathLst>
          </a:custGeom>
          <a:solidFill>
            <a:srgbClr val="136C8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F4EEE0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7648" y="4724493"/>
            <a:ext cx="984128" cy="35625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lvl="0">
              <a:lnSpc>
                <a:spcPct val="95000"/>
              </a:lnSpc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общие победы 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26" name="Shape"/>
          <p:cNvSpPr/>
          <p:nvPr/>
        </p:nvSpPr>
        <p:spPr bwMode="auto">
          <a:xfrm>
            <a:off x="2077505" y="4294758"/>
            <a:ext cx="359241" cy="35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45" extrusionOk="0">
                <a:moveTo>
                  <a:pt x="20459" y="2"/>
                </a:moveTo>
                <a:cubicBezTo>
                  <a:pt x="18735" y="64"/>
                  <a:pt x="17042" y="483"/>
                  <a:pt x="15486" y="1232"/>
                </a:cubicBezTo>
                <a:cubicBezTo>
                  <a:pt x="13926" y="1983"/>
                  <a:pt x="12536" y="3050"/>
                  <a:pt x="11404" y="4366"/>
                </a:cubicBezTo>
                <a:lnTo>
                  <a:pt x="10203" y="5847"/>
                </a:lnTo>
                <a:lnTo>
                  <a:pt x="7954" y="5820"/>
                </a:lnTo>
                <a:cubicBezTo>
                  <a:pt x="7040" y="5780"/>
                  <a:pt x="6127" y="5919"/>
                  <a:pt x="5266" y="6231"/>
                </a:cubicBezTo>
                <a:cubicBezTo>
                  <a:pt x="4395" y="6546"/>
                  <a:pt x="3595" y="7030"/>
                  <a:pt x="2911" y="7657"/>
                </a:cubicBezTo>
                <a:lnTo>
                  <a:pt x="151" y="10399"/>
                </a:lnTo>
                <a:cubicBezTo>
                  <a:pt x="36" y="10512"/>
                  <a:pt x="-6" y="10680"/>
                  <a:pt x="41" y="10835"/>
                </a:cubicBezTo>
                <a:cubicBezTo>
                  <a:pt x="91" y="10997"/>
                  <a:pt x="229" y="11116"/>
                  <a:pt x="396" y="11138"/>
                </a:cubicBezTo>
                <a:lnTo>
                  <a:pt x="5696" y="11402"/>
                </a:lnTo>
                <a:lnTo>
                  <a:pt x="5510" y="11632"/>
                </a:lnTo>
                <a:cubicBezTo>
                  <a:pt x="5446" y="11697"/>
                  <a:pt x="5406" y="11781"/>
                  <a:pt x="5395" y="11872"/>
                </a:cubicBezTo>
                <a:cubicBezTo>
                  <a:pt x="5385" y="11952"/>
                  <a:pt x="5398" y="12033"/>
                  <a:pt x="5434" y="12106"/>
                </a:cubicBezTo>
                <a:cubicBezTo>
                  <a:pt x="5516" y="12263"/>
                  <a:pt x="5604" y="12415"/>
                  <a:pt x="5694" y="12567"/>
                </a:cubicBezTo>
                <a:lnTo>
                  <a:pt x="4420" y="14087"/>
                </a:lnTo>
                <a:cubicBezTo>
                  <a:pt x="4375" y="14146"/>
                  <a:pt x="4346" y="14216"/>
                  <a:pt x="4336" y="14289"/>
                </a:cubicBezTo>
                <a:cubicBezTo>
                  <a:pt x="4325" y="14369"/>
                  <a:pt x="4335" y="14450"/>
                  <a:pt x="4367" y="14524"/>
                </a:cubicBezTo>
                <a:cubicBezTo>
                  <a:pt x="4630" y="15084"/>
                  <a:pt x="4984" y="15597"/>
                  <a:pt x="5413" y="16042"/>
                </a:cubicBezTo>
                <a:cubicBezTo>
                  <a:pt x="5882" y="16528"/>
                  <a:pt x="6433" y="16925"/>
                  <a:pt x="7041" y="17215"/>
                </a:cubicBezTo>
                <a:cubicBezTo>
                  <a:pt x="7122" y="17246"/>
                  <a:pt x="7210" y="17250"/>
                  <a:pt x="7293" y="17228"/>
                </a:cubicBezTo>
                <a:cubicBezTo>
                  <a:pt x="7359" y="17211"/>
                  <a:pt x="7419" y="17179"/>
                  <a:pt x="7469" y="17133"/>
                </a:cubicBezTo>
                <a:lnTo>
                  <a:pt x="8992" y="15848"/>
                </a:lnTo>
                <a:cubicBezTo>
                  <a:pt x="9071" y="15894"/>
                  <a:pt x="9150" y="15941"/>
                  <a:pt x="9231" y="15985"/>
                </a:cubicBezTo>
                <a:cubicBezTo>
                  <a:pt x="9332" y="16042"/>
                  <a:pt x="9445" y="16073"/>
                  <a:pt x="9560" y="16073"/>
                </a:cubicBezTo>
                <a:cubicBezTo>
                  <a:pt x="9690" y="16073"/>
                  <a:pt x="9818" y="16035"/>
                  <a:pt x="9927" y="15963"/>
                </a:cubicBezTo>
                <a:lnTo>
                  <a:pt x="10089" y="15837"/>
                </a:lnTo>
                <a:lnTo>
                  <a:pt x="10353" y="21183"/>
                </a:lnTo>
                <a:cubicBezTo>
                  <a:pt x="10364" y="21327"/>
                  <a:pt x="10451" y="21452"/>
                  <a:pt x="10582" y="21511"/>
                </a:cubicBezTo>
                <a:cubicBezTo>
                  <a:pt x="10732" y="21579"/>
                  <a:pt x="10908" y="21545"/>
                  <a:pt x="11024" y="21427"/>
                </a:cubicBezTo>
                <a:lnTo>
                  <a:pt x="13730" y="18716"/>
                </a:lnTo>
                <a:cubicBezTo>
                  <a:pt x="14341" y="18089"/>
                  <a:pt x="14825" y="17347"/>
                  <a:pt x="15153" y="16534"/>
                </a:cubicBezTo>
                <a:cubicBezTo>
                  <a:pt x="15462" y="15767"/>
                  <a:pt x="15628" y="14950"/>
                  <a:pt x="15643" y="14122"/>
                </a:cubicBezTo>
                <a:lnTo>
                  <a:pt x="15643" y="11488"/>
                </a:lnTo>
                <a:lnTo>
                  <a:pt x="16990" y="10434"/>
                </a:lnTo>
                <a:cubicBezTo>
                  <a:pt x="18430" y="9218"/>
                  <a:pt x="19585" y="7697"/>
                  <a:pt x="20375" y="5980"/>
                </a:cubicBezTo>
                <a:cubicBezTo>
                  <a:pt x="21083" y="4440"/>
                  <a:pt x="21482" y="2774"/>
                  <a:pt x="21548" y="1078"/>
                </a:cubicBezTo>
                <a:cubicBezTo>
                  <a:pt x="21559" y="782"/>
                  <a:pt x="21444" y="495"/>
                  <a:pt x="21231" y="290"/>
                </a:cubicBezTo>
                <a:cubicBezTo>
                  <a:pt x="21025" y="91"/>
                  <a:pt x="20745" y="-14"/>
                  <a:pt x="20459" y="2"/>
                </a:cubicBezTo>
                <a:close/>
                <a:moveTo>
                  <a:pt x="20542" y="854"/>
                </a:moveTo>
                <a:cubicBezTo>
                  <a:pt x="20595" y="849"/>
                  <a:pt x="20646" y="869"/>
                  <a:pt x="20682" y="908"/>
                </a:cubicBezTo>
                <a:cubicBezTo>
                  <a:pt x="20711" y="939"/>
                  <a:pt x="20726" y="979"/>
                  <a:pt x="20726" y="1021"/>
                </a:cubicBezTo>
                <a:cubicBezTo>
                  <a:pt x="20660" y="2613"/>
                  <a:pt x="20283" y="4175"/>
                  <a:pt x="19616" y="5620"/>
                </a:cubicBezTo>
                <a:cubicBezTo>
                  <a:pt x="18889" y="7196"/>
                  <a:pt x="17834" y="8597"/>
                  <a:pt x="16522" y="9727"/>
                </a:cubicBezTo>
                <a:lnTo>
                  <a:pt x="9496" y="15216"/>
                </a:lnTo>
                <a:cubicBezTo>
                  <a:pt x="8956" y="14893"/>
                  <a:pt x="8452" y="14515"/>
                  <a:pt x="7989" y="14090"/>
                </a:cubicBezTo>
                <a:lnTo>
                  <a:pt x="10171" y="11894"/>
                </a:lnTo>
                <a:cubicBezTo>
                  <a:pt x="10337" y="11727"/>
                  <a:pt x="10337" y="11457"/>
                  <a:pt x="10171" y="11290"/>
                </a:cubicBezTo>
                <a:cubicBezTo>
                  <a:pt x="10006" y="11123"/>
                  <a:pt x="9738" y="11123"/>
                  <a:pt x="9572" y="11290"/>
                </a:cubicBezTo>
                <a:lnTo>
                  <a:pt x="7392" y="13485"/>
                </a:lnTo>
                <a:cubicBezTo>
                  <a:pt x="6968" y="13018"/>
                  <a:pt x="6590" y="12511"/>
                  <a:pt x="6268" y="11967"/>
                </a:cubicBezTo>
                <a:lnTo>
                  <a:pt x="12253" y="4610"/>
                </a:lnTo>
                <a:cubicBezTo>
                  <a:pt x="13339" y="3434"/>
                  <a:pt x="14652" y="2494"/>
                  <a:pt x="16112" y="1847"/>
                </a:cubicBezTo>
                <a:cubicBezTo>
                  <a:pt x="17510" y="1228"/>
                  <a:pt x="19015" y="891"/>
                  <a:pt x="20542" y="854"/>
                </a:cubicBezTo>
                <a:close/>
                <a:moveTo>
                  <a:pt x="15501" y="4387"/>
                </a:moveTo>
                <a:cubicBezTo>
                  <a:pt x="15041" y="4387"/>
                  <a:pt x="14581" y="4563"/>
                  <a:pt x="14230" y="4916"/>
                </a:cubicBezTo>
                <a:cubicBezTo>
                  <a:pt x="13529" y="5622"/>
                  <a:pt x="13529" y="6768"/>
                  <a:pt x="14230" y="7474"/>
                </a:cubicBezTo>
                <a:cubicBezTo>
                  <a:pt x="14932" y="8180"/>
                  <a:pt x="16069" y="8180"/>
                  <a:pt x="16771" y="7474"/>
                </a:cubicBezTo>
                <a:cubicBezTo>
                  <a:pt x="17472" y="6768"/>
                  <a:pt x="17472" y="5622"/>
                  <a:pt x="16771" y="4916"/>
                </a:cubicBezTo>
                <a:cubicBezTo>
                  <a:pt x="16420" y="4563"/>
                  <a:pt x="15960" y="4387"/>
                  <a:pt x="15501" y="4387"/>
                </a:cubicBezTo>
                <a:close/>
                <a:moveTo>
                  <a:pt x="15501" y="5235"/>
                </a:moveTo>
                <a:cubicBezTo>
                  <a:pt x="15745" y="5235"/>
                  <a:pt x="15989" y="5329"/>
                  <a:pt x="16176" y="5516"/>
                </a:cubicBezTo>
                <a:cubicBezTo>
                  <a:pt x="16548" y="5891"/>
                  <a:pt x="16548" y="6499"/>
                  <a:pt x="16176" y="6875"/>
                </a:cubicBezTo>
                <a:cubicBezTo>
                  <a:pt x="15803" y="7250"/>
                  <a:pt x="15199" y="7250"/>
                  <a:pt x="14826" y="6875"/>
                </a:cubicBezTo>
                <a:cubicBezTo>
                  <a:pt x="14454" y="6499"/>
                  <a:pt x="14454" y="5891"/>
                  <a:pt x="14826" y="5516"/>
                </a:cubicBezTo>
                <a:cubicBezTo>
                  <a:pt x="15013" y="5329"/>
                  <a:pt x="15256" y="5235"/>
                  <a:pt x="15501" y="5235"/>
                </a:cubicBezTo>
                <a:close/>
                <a:moveTo>
                  <a:pt x="7586" y="6645"/>
                </a:moveTo>
                <a:cubicBezTo>
                  <a:pt x="7688" y="6643"/>
                  <a:pt x="7791" y="6644"/>
                  <a:pt x="7893" y="6647"/>
                </a:cubicBezTo>
                <a:lnTo>
                  <a:pt x="9530" y="6676"/>
                </a:lnTo>
                <a:lnTo>
                  <a:pt x="6337" y="10612"/>
                </a:lnTo>
                <a:lnTo>
                  <a:pt x="1400" y="10354"/>
                </a:lnTo>
                <a:lnTo>
                  <a:pt x="3467" y="8264"/>
                </a:lnTo>
                <a:cubicBezTo>
                  <a:pt x="4059" y="7733"/>
                  <a:pt x="4744" y="7318"/>
                  <a:pt x="5487" y="7042"/>
                </a:cubicBezTo>
                <a:cubicBezTo>
                  <a:pt x="6160" y="6791"/>
                  <a:pt x="6870" y="6657"/>
                  <a:pt x="7586" y="6645"/>
                </a:cubicBezTo>
                <a:close/>
                <a:moveTo>
                  <a:pt x="11147" y="9879"/>
                </a:moveTo>
                <a:cubicBezTo>
                  <a:pt x="11040" y="9879"/>
                  <a:pt x="10932" y="9921"/>
                  <a:pt x="10851" y="10003"/>
                </a:cubicBezTo>
                <a:cubicBezTo>
                  <a:pt x="10687" y="10167"/>
                  <a:pt x="10687" y="10434"/>
                  <a:pt x="10851" y="10598"/>
                </a:cubicBezTo>
                <a:lnTo>
                  <a:pt x="10859" y="10606"/>
                </a:lnTo>
                <a:cubicBezTo>
                  <a:pt x="11022" y="10770"/>
                  <a:pt x="11287" y="10770"/>
                  <a:pt x="11450" y="10606"/>
                </a:cubicBezTo>
                <a:cubicBezTo>
                  <a:pt x="11614" y="10442"/>
                  <a:pt x="11614" y="10176"/>
                  <a:pt x="11450" y="10011"/>
                </a:cubicBezTo>
                <a:lnTo>
                  <a:pt x="11442" y="10003"/>
                </a:lnTo>
                <a:cubicBezTo>
                  <a:pt x="11361" y="9921"/>
                  <a:pt x="11254" y="9879"/>
                  <a:pt x="11147" y="9879"/>
                </a:cubicBezTo>
                <a:close/>
                <a:moveTo>
                  <a:pt x="14829" y="12125"/>
                </a:moveTo>
                <a:lnTo>
                  <a:pt x="14831" y="13942"/>
                </a:lnTo>
                <a:cubicBezTo>
                  <a:pt x="14825" y="14735"/>
                  <a:pt x="14666" y="15520"/>
                  <a:pt x="14363" y="16253"/>
                </a:cubicBezTo>
                <a:cubicBezTo>
                  <a:pt x="14047" y="17016"/>
                  <a:pt x="13580" y="17708"/>
                  <a:pt x="12992" y="18285"/>
                </a:cubicBezTo>
                <a:lnTo>
                  <a:pt x="11145" y="20116"/>
                </a:lnTo>
                <a:lnTo>
                  <a:pt x="10906" y="15197"/>
                </a:lnTo>
                <a:lnTo>
                  <a:pt x="14829" y="12125"/>
                </a:lnTo>
                <a:close/>
                <a:moveTo>
                  <a:pt x="6191" y="13319"/>
                </a:moveTo>
                <a:cubicBezTo>
                  <a:pt x="6413" y="13622"/>
                  <a:pt x="6650" y="13913"/>
                  <a:pt x="6907" y="14187"/>
                </a:cubicBezTo>
                <a:cubicBezTo>
                  <a:pt x="7313" y="14621"/>
                  <a:pt x="7760" y="15013"/>
                  <a:pt x="8240" y="15359"/>
                </a:cubicBezTo>
                <a:lnTo>
                  <a:pt x="7154" y="16302"/>
                </a:lnTo>
                <a:cubicBezTo>
                  <a:pt x="6721" y="16089"/>
                  <a:pt x="6328" y="15801"/>
                  <a:pt x="5993" y="15451"/>
                </a:cubicBezTo>
                <a:cubicBezTo>
                  <a:pt x="5696" y="15140"/>
                  <a:pt x="5449" y="14785"/>
                  <a:pt x="5260" y="14397"/>
                </a:cubicBezTo>
                <a:lnTo>
                  <a:pt x="6191" y="13319"/>
                </a:lnTo>
                <a:close/>
                <a:moveTo>
                  <a:pt x="3864" y="16049"/>
                </a:moveTo>
                <a:cubicBezTo>
                  <a:pt x="3811" y="16050"/>
                  <a:pt x="3757" y="16062"/>
                  <a:pt x="3706" y="16085"/>
                </a:cubicBezTo>
                <a:lnTo>
                  <a:pt x="2601" y="16631"/>
                </a:lnTo>
                <a:cubicBezTo>
                  <a:pt x="2217" y="16822"/>
                  <a:pt x="1901" y="17129"/>
                  <a:pt x="1699" y="17509"/>
                </a:cubicBezTo>
                <a:cubicBezTo>
                  <a:pt x="1558" y="17774"/>
                  <a:pt x="1477" y="18064"/>
                  <a:pt x="1429" y="18356"/>
                </a:cubicBezTo>
                <a:cubicBezTo>
                  <a:pt x="1380" y="18657"/>
                  <a:pt x="1366" y="18965"/>
                  <a:pt x="1388" y="19274"/>
                </a:cubicBezTo>
                <a:cubicBezTo>
                  <a:pt x="1401" y="19477"/>
                  <a:pt x="1475" y="19671"/>
                  <a:pt x="1601" y="19830"/>
                </a:cubicBezTo>
                <a:cubicBezTo>
                  <a:pt x="1766" y="20039"/>
                  <a:pt x="2007" y="20173"/>
                  <a:pt x="2270" y="20203"/>
                </a:cubicBezTo>
                <a:cubicBezTo>
                  <a:pt x="2624" y="20227"/>
                  <a:pt x="2976" y="20202"/>
                  <a:pt x="3317" y="20133"/>
                </a:cubicBezTo>
                <a:cubicBezTo>
                  <a:pt x="3660" y="20064"/>
                  <a:pt x="3998" y="19948"/>
                  <a:pt x="4295" y="19747"/>
                </a:cubicBezTo>
                <a:cubicBezTo>
                  <a:pt x="4601" y="19539"/>
                  <a:pt x="4844" y="19249"/>
                  <a:pt x="4997" y="18910"/>
                </a:cubicBezTo>
                <a:lnTo>
                  <a:pt x="5506" y="17837"/>
                </a:lnTo>
                <a:cubicBezTo>
                  <a:pt x="5608" y="17616"/>
                  <a:pt x="5493" y="17354"/>
                  <a:pt x="5262" y="17282"/>
                </a:cubicBezTo>
                <a:cubicBezTo>
                  <a:pt x="5090" y="17227"/>
                  <a:pt x="4903" y="17302"/>
                  <a:pt x="4814" y="17460"/>
                </a:cubicBezTo>
                <a:lnTo>
                  <a:pt x="4209" y="18612"/>
                </a:lnTo>
                <a:cubicBezTo>
                  <a:pt x="4116" y="18775"/>
                  <a:pt x="3991" y="18918"/>
                  <a:pt x="3843" y="19032"/>
                </a:cubicBezTo>
                <a:cubicBezTo>
                  <a:pt x="3662" y="19172"/>
                  <a:pt x="3449" y="19267"/>
                  <a:pt x="3224" y="19307"/>
                </a:cubicBezTo>
                <a:lnTo>
                  <a:pt x="2495" y="19373"/>
                </a:lnTo>
                <a:cubicBezTo>
                  <a:pt x="2422" y="19372"/>
                  <a:pt x="2353" y="19343"/>
                  <a:pt x="2302" y="19291"/>
                </a:cubicBezTo>
                <a:cubicBezTo>
                  <a:pt x="2252" y="19240"/>
                  <a:pt x="2224" y="19171"/>
                  <a:pt x="2223" y="19099"/>
                </a:cubicBezTo>
                <a:lnTo>
                  <a:pt x="2255" y="18396"/>
                </a:lnTo>
                <a:cubicBezTo>
                  <a:pt x="2274" y="18196"/>
                  <a:pt x="2341" y="18002"/>
                  <a:pt x="2448" y="17832"/>
                </a:cubicBezTo>
                <a:cubicBezTo>
                  <a:pt x="2552" y="17667"/>
                  <a:pt x="2692" y="17527"/>
                  <a:pt x="2858" y="17425"/>
                </a:cubicBezTo>
                <a:lnTo>
                  <a:pt x="4037" y="16825"/>
                </a:lnTo>
                <a:cubicBezTo>
                  <a:pt x="4238" y="16736"/>
                  <a:pt x="4330" y="16500"/>
                  <a:pt x="4244" y="16297"/>
                </a:cubicBezTo>
                <a:cubicBezTo>
                  <a:pt x="4177" y="16139"/>
                  <a:pt x="4024" y="16046"/>
                  <a:pt x="3864" y="16049"/>
                </a:cubicBezTo>
                <a:close/>
                <a:moveTo>
                  <a:pt x="422" y="20695"/>
                </a:moveTo>
                <a:cubicBezTo>
                  <a:pt x="314" y="20695"/>
                  <a:pt x="206" y="20735"/>
                  <a:pt x="124" y="20818"/>
                </a:cubicBezTo>
                <a:cubicBezTo>
                  <a:pt x="-41" y="20984"/>
                  <a:pt x="-41" y="21254"/>
                  <a:pt x="124" y="21420"/>
                </a:cubicBezTo>
                <a:cubicBezTo>
                  <a:pt x="289" y="21586"/>
                  <a:pt x="556" y="21586"/>
                  <a:pt x="721" y="21420"/>
                </a:cubicBezTo>
                <a:cubicBezTo>
                  <a:pt x="886" y="21254"/>
                  <a:pt x="886" y="20984"/>
                  <a:pt x="721" y="20818"/>
                </a:cubicBezTo>
                <a:cubicBezTo>
                  <a:pt x="638" y="20735"/>
                  <a:pt x="530" y="20695"/>
                  <a:pt x="422" y="20695"/>
                </a:cubicBezTo>
                <a:close/>
              </a:path>
            </a:pathLst>
          </a:custGeom>
          <a:solidFill>
            <a:srgbClr val="136C8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F4EEE0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83114" y="4724492"/>
            <a:ext cx="828303" cy="35625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ct val="95000"/>
              </a:lnSpc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общий успех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28" name="Shape"/>
          <p:cNvSpPr/>
          <p:nvPr/>
        </p:nvSpPr>
        <p:spPr bwMode="auto">
          <a:xfrm>
            <a:off x="4160352" y="4296422"/>
            <a:ext cx="345714" cy="35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47" y="0"/>
                </a:moveTo>
                <a:cubicBezTo>
                  <a:pt x="9797" y="0"/>
                  <a:pt x="9148" y="240"/>
                  <a:pt x="8653" y="721"/>
                </a:cubicBezTo>
                <a:cubicBezTo>
                  <a:pt x="7662" y="1682"/>
                  <a:pt x="7662" y="3240"/>
                  <a:pt x="8653" y="4201"/>
                </a:cubicBezTo>
                <a:cubicBezTo>
                  <a:pt x="8745" y="4291"/>
                  <a:pt x="8845" y="4370"/>
                  <a:pt x="8947" y="4443"/>
                </a:cubicBezTo>
                <a:cubicBezTo>
                  <a:pt x="8186" y="4672"/>
                  <a:pt x="7488" y="5082"/>
                  <a:pt x="6924" y="5651"/>
                </a:cubicBezTo>
                <a:cubicBezTo>
                  <a:pt x="6799" y="5778"/>
                  <a:pt x="6685" y="5912"/>
                  <a:pt x="6577" y="6050"/>
                </a:cubicBezTo>
                <a:cubicBezTo>
                  <a:pt x="6175" y="6086"/>
                  <a:pt x="5761" y="5957"/>
                  <a:pt x="5454" y="5659"/>
                </a:cubicBezTo>
                <a:cubicBezTo>
                  <a:pt x="4904" y="5126"/>
                  <a:pt x="4904" y="4262"/>
                  <a:pt x="5454" y="3730"/>
                </a:cubicBezTo>
                <a:cubicBezTo>
                  <a:pt x="5728" y="3463"/>
                  <a:pt x="6088" y="3329"/>
                  <a:pt x="6448" y="3329"/>
                </a:cubicBezTo>
                <a:cubicBezTo>
                  <a:pt x="6658" y="3329"/>
                  <a:pt x="6867" y="3376"/>
                  <a:pt x="7059" y="3466"/>
                </a:cubicBezTo>
                <a:cubicBezTo>
                  <a:pt x="7242" y="3563"/>
                  <a:pt x="7472" y="3511"/>
                  <a:pt x="7591" y="3345"/>
                </a:cubicBezTo>
                <a:cubicBezTo>
                  <a:pt x="7742" y="3136"/>
                  <a:pt x="7664" y="2847"/>
                  <a:pt x="7427" y="2736"/>
                </a:cubicBezTo>
                <a:cubicBezTo>
                  <a:pt x="7119" y="2591"/>
                  <a:pt x="6784" y="2516"/>
                  <a:pt x="6448" y="2516"/>
                </a:cubicBezTo>
                <a:cubicBezTo>
                  <a:pt x="5873" y="2516"/>
                  <a:pt x="5298" y="2728"/>
                  <a:pt x="4860" y="3154"/>
                </a:cubicBezTo>
                <a:cubicBezTo>
                  <a:pt x="3983" y="4004"/>
                  <a:pt x="3983" y="5384"/>
                  <a:pt x="4860" y="6235"/>
                </a:cubicBezTo>
                <a:cubicBezTo>
                  <a:pt x="4889" y="6262"/>
                  <a:pt x="4920" y="6286"/>
                  <a:pt x="4949" y="6312"/>
                </a:cubicBezTo>
                <a:cubicBezTo>
                  <a:pt x="4105" y="6558"/>
                  <a:pt x="3355" y="7049"/>
                  <a:pt x="2808" y="7725"/>
                </a:cubicBezTo>
                <a:cubicBezTo>
                  <a:pt x="2243" y="8423"/>
                  <a:pt x="1923" y="9278"/>
                  <a:pt x="1896" y="10165"/>
                </a:cubicBezTo>
                <a:lnTo>
                  <a:pt x="1896" y="12655"/>
                </a:lnTo>
                <a:cubicBezTo>
                  <a:pt x="1885" y="12880"/>
                  <a:pt x="2067" y="13071"/>
                  <a:pt x="2299" y="13079"/>
                </a:cubicBezTo>
                <a:cubicBezTo>
                  <a:pt x="2543" y="13086"/>
                  <a:pt x="2742" y="12891"/>
                  <a:pt x="2733" y="12655"/>
                </a:cubicBezTo>
                <a:lnTo>
                  <a:pt x="2733" y="10246"/>
                </a:lnTo>
                <a:cubicBezTo>
                  <a:pt x="2764" y="9424"/>
                  <a:pt x="3101" y="8640"/>
                  <a:pt x="3681" y="8039"/>
                </a:cubicBezTo>
                <a:cubicBezTo>
                  <a:pt x="4291" y="7406"/>
                  <a:pt x="5126" y="7026"/>
                  <a:pt x="6014" y="6965"/>
                </a:cubicBezTo>
                <a:cubicBezTo>
                  <a:pt x="5792" y="7449"/>
                  <a:pt x="5657" y="7971"/>
                  <a:pt x="5619" y="8508"/>
                </a:cubicBezTo>
                <a:lnTo>
                  <a:pt x="5619" y="12935"/>
                </a:lnTo>
                <a:cubicBezTo>
                  <a:pt x="5644" y="13516"/>
                  <a:pt x="5889" y="14069"/>
                  <a:pt x="6308" y="14486"/>
                </a:cubicBezTo>
                <a:cubicBezTo>
                  <a:pt x="6729" y="14907"/>
                  <a:pt x="7296" y="15158"/>
                  <a:pt x="7897" y="15197"/>
                </a:cubicBezTo>
                <a:lnTo>
                  <a:pt x="7897" y="20761"/>
                </a:lnTo>
                <a:lnTo>
                  <a:pt x="6798" y="20761"/>
                </a:lnTo>
                <a:lnTo>
                  <a:pt x="6798" y="16147"/>
                </a:lnTo>
                <a:cubicBezTo>
                  <a:pt x="6798" y="15915"/>
                  <a:pt x="6604" y="15727"/>
                  <a:pt x="6365" y="15727"/>
                </a:cubicBezTo>
                <a:cubicBezTo>
                  <a:pt x="6127" y="15727"/>
                  <a:pt x="5933" y="15915"/>
                  <a:pt x="5933" y="16147"/>
                </a:cubicBezTo>
                <a:lnTo>
                  <a:pt x="5933" y="20761"/>
                </a:lnTo>
                <a:lnTo>
                  <a:pt x="4670" y="20761"/>
                </a:lnTo>
                <a:lnTo>
                  <a:pt x="4670" y="10394"/>
                </a:lnTo>
                <a:cubicBezTo>
                  <a:pt x="4670" y="10162"/>
                  <a:pt x="4476" y="9974"/>
                  <a:pt x="4238" y="9974"/>
                </a:cubicBezTo>
                <a:cubicBezTo>
                  <a:pt x="3999" y="9974"/>
                  <a:pt x="3805" y="10162"/>
                  <a:pt x="3805" y="10394"/>
                </a:cubicBezTo>
                <a:lnTo>
                  <a:pt x="3805" y="20761"/>
                </a:lnTo>
                <a:lnTo>
                  <a:pt x="432" y="20761"/>
                </a:lnTo>
                <a:cubicBezTo>
                  <a:pt x="193" y="20761"/>
                  <a:pt x="0" y="20948"/>
                  <a:pt x="0" y="21180"/>
                </a:cubicBezTo>
                <a:cubicBezTo>
                  <a:pt x="0" y="21412"/>
                  <a:pt x="193" y="21600"/>
                  <a:pt x="432" y="21600"/>
                </a:cubicBezTo>
                <a:lnTo>
                  <a:pt x="21168" y="21600"/>
                </a:lnTo>
                <a:cubicBezTo>
                  <a:pt x="21407" y="21600"/>
                  <a:pt x="21600" y="21412"/>
                  <a:pt x="21600" y="21180"/>
                </a:cubicBezTo>
                <a:cubicBezTo>
                  <a:pt x="21600" y="20948"/>
                  <a:pt x="21407" y="20761"/>
                  <a:pt x="21168" y="20761"/>
                </a:cubicBezTo>
                <a:lnTo>
                  <a:pt x="17413" y="20761"/>
                </a:lnTo>
                <a:lnTo>
                  <a:pt x="17413" y="10394"/>
                </a:lnTo>
                <a:cubicBezTo>
                  <a:pt x="17413" y="10162"/>
                  <a:pt x="17219" y="9974"/>
                  <a:pt x="16981" y="9974"/>
                </a:cubicBezTo>
                <a:cubicBezTo>
                  <a:pt x="16742" y="9974"/>
                  <a:pt x="16548" y="10162"/>
                  <a:pt x="16548" y="10394"/>
                </a:cubicBezTo>
                <a:lnTo>
                  <a:pt x="16548" y="20761"/>
                </a:lnTo>
                <a:lnTo>
                  <a:pt x="15285" y="20761"/>
                </a:lnTo>
                <a:lnTo>
                  <a:pt x="15285" y="16147"/>
                </a:lnTo>
                <a:cubicBezTo>
                  <a:pt x="15285" y="15915"/>
                  <a:pt x="15092" y="15727"/>
                  <a:pt x="14853" y="15727"/>
                </a:cubicBezTo>
                <a:cubicBezTo>
                  <a:pt x="14614" y="15727"/>
                  <a:pt x="14420" y="15915"/>
                  <a:pt x="14420" y="16147"/>
                </a:cubicBezTo>
                <a:lnTo>
                  <a:pt x="14420" y="20761"/>
                </a:lnTo>
                <a:lnTo>
                  <a:pt x="13364" y="20761"/>
                </a:lnTo>
                <a:lnTo>
                  <a:pt x="13364" y="15189"/>
                </a:lnTo>
                <a:cubicBezTo>
                  <a:pt x="13932" y="15132"/>
                  <a:pt x="14464" y="14886"/>
                  <a:pt x="14865" y="14486"/>
                </a:cubicBezTo>
                <a:cubicBezTo>
                  <a:pt x="15283" y="14069"/>
                  <a:pt x="15528" y="13516"/>
                  <a:pt x="15553" y="12935"/>
                </a:cubicBezTo>
                <a:lnTo>
                  <a:pt x="15553" y="8508"/>
                </a:lnTo>
                <a:cubicBezTo>
                  <a:pt x="15515" y="7970"/>
                  <a:pt x="15379" y="7447"/>
                  <a:pt x="15156" y="6961"/>
                </a:cubicBezTo>
                <a:cubicBezTo>
                  <a:pt x="16062" y="7012"/>
                  <a:pt x="16916" y="7394"/>
                  <a:pt x="17538" y="8039"/>
                </a:cubicBezTo>
                <a:cubicBezTo>
                  <a:pt x="18117" y="8640"/>
                  <a:pt x="18454" y="9424"/>
                  <a:pt x="18485" y="10246"/>
                </a:cubicBezTo>
                <a:lnTo>
                  <a:pt x="18485" y="12655"/>
                </a:lnTo>
                <a:cubicBezTo>
                  <a:pt x="18476" y="12891"/>
                  <a:pt x="18675" y="13086"/>
                  <a:pt x="18919" y="13079"/>
                </a:cubicBezTo>
                <a:cubicBezTo>
                  <a:pt x="19152" y="13071"/>
                  <a:pt x="19333" y="12880"/>
                  <a:pt x="19323" y="12655"/>
                </a:cubicBezTo>
                <a:lnTo>
                  <a:pt x="19323" y="10165"/>
                </a:lnTo>
                <a:cubicBezTo>
                  <a:pt x="19295" y="9278"/>
                  <a:pt x="18975" y="8423"/>
                  <a:pt x="18410" y="7725"/>
                </a:cubicBezTo>
                <a:cubicBezTo>
                  <a:pt x="17863" y="7049"/>
                  <a:pt x="17113" y="6558"/>
                  <a:pt x="16269" y="6312"/>
                </a:cubicBezTo>
                <a:cubicBezTo>
                  <a:pt x="16299" y="6286"/>
                  <a:pt x="16330" y="6262"/>
                  <a:pt x="16358" y="6235"/>
                </a:cubicBezTo>
                <a:cubicBezTo>
                  <a:pt x="17235" y="5384"/>
                  <a:pt x="17235" y="4004"/>
                  <a:pt x="16358" y="3154"/>
                </a:cubicBezTo>
                <a:cubicBezTo>
                  <a:pt x="15920" y="2728"/>
                  <a:pt x="15345" y="2516"/>
                  <a:pt x="14770" y="2516"/>
                </a:cubicBezTo>
                <a:cubicBezTo>
                  <a:pt x="14434" y="2516"/>
                  <a:pt x="14099" y="2591"/>
                  <a:pt x="13791" y="2736"/>
                </a:cubicBezTo>
                <a:cubicBezTo>
                  <a:pt x="13554" y="2847"/>
                  <a:pt x="13476" y="3136"/>
                  <a:pt x="13627" y="3345"/>
                </a:cubicBezTo>
                <a:cubicBezTo>
                  <a:pt x="13747" y="3511"/>
                  <a:pt x="13976" y="3563"/>
                  <a:pt x="14159" y="3466"/>
                </a:cubicBezTo>
                <a:cubicBezTo>
                  <a:pt x="14351" y="3376"/>
                  <a:pt x="14560" y="3329"/>
                  <a:pt x="14770" y="3329"/>
                </a:cubicBezTo>
                <a:cubicBezTo>
                  <a:pt x="15130" y="3329"/>
                  <a:pt x="15490" y="3463"/>
                  <a:pt x="15764" y="3730"/>
                </a:cubicBezTo>
                <a:cubicBezTo>
                  <a:pt x="16314" y="4262"/>
                  <a:pt x="16314" y="5126"/>
                  <a:pt x="15764" y="5659"/>
                </a:cubicBezTo>
                <a:cubicBezTo>
                  <a:pt x="15444" y="5969"/>
                  <a:pt x="15008" y="6096"/>
                  <a:pt x="14591" y="6044"/>
                </a:cubicBezTo>
                <a:cubicBezTo>
                  <a:pt x="14484" y="5908"/>
                  <a:pt x="14372" y="5776"/>
                  <a:pt x="14248" y="5651"/>
                </a:cubicBezTo>
                <a:cubicBezTo>
                  <a:pt x="13635" y="5033"/>
                  <a:pt x="12863" y="4600"/>
                  <a:pt x="12024" y="4387"/>
                </a:cubicBezTo>
                <a:cubicBezTo>
                  <a:pt x="12099" y="4330"/>
                  <a:pt x="12172" y="4268"/>
                  <a:pt x="12241" y="4201"/>
                </a:cubicBezTo>
                <a:cubicBezTo>
                  <a:pt x="13232" y="3240"/>
                  <a:pt x="13232" y="1682"/>
                  <a:pt x="12241" y="721"/>
                </a:cubicBezTo>
                <a:cubicBezTo>
                  <a:pt x="11745" y="240"/>
                  <a:pt x="11096" y="0"/>
                  <a:pt x="10447" y="0"/>
                </a:cubicBezTo>
                <a:close/>
                <a:moveTo>
                  <a:pt x="10447" y="812"/>
                </a:moveTo>
                <a:cubicBezTo>
                  <a:pt x="10882" y="812"/>
                  <a:pt x="11317" y="973"/>
                  <a:pt x="11649" y="1295"/>
                </a:cubicBezTo>
                <a:cubicBezTo>
                  <a:pt x="12312" y="1939"/>
                  <a:pt x="12312" y="2983"/>
                  <a:pt x="11649" y="3627"/>
                </a:cubicBezTo>
                <a:cubicBezTo>
                  <a:pt x="10985" y="4271"/>
                  <a:pt x="9908" y="4271"/>
                  <a:pt x="9244" y="3627"/>
                </a:cubicBezTo>
                <a:cubicBezTo>
                  <a:pt x="8580" y="2983"/>
                  <a:pt x="8580" y="1939"/>
                  <a:pt x="9244" y="1295"/>
                </a:cubicBezTo>
                <a:cubicBezTo>
                  <a:pt x="9576" y="973"/>
                  <a:pt x="10012" y="812"/>
                  <a:pt x="10447" y="812"/>
                </a:cubicBezTo>
                <a:close/>
                <a:moveTo>
                  <a:pt x="10369" y="4965"/>
                </a:moveTo>
                <a:lnTo>
                  <a:pt x="10719" y="4966"/>
                </a:lnTo>
                <a:cubicBezTo>
                  <a:pt x="11719" y="4965"/>
                  <a:pt x="12682" y="5329"/>
                  <a:pt x="13416" y="5987"/>
                </a:cubicBezTo>
                <a:cubicBezTo>
                  <a:pt x="14183" y="6675"/>
                  <a:pt x="14640" y="7627"/>
                  <a:pt x="14689" y="8638"/>
                </a:cubicBezTo>
                <a:lnTo>
                  <a:pt x="14689" y="12931"/>
                </a:lnTo>
                <a:cubicBezTo>
                  <a:pt x="14675" y="13321"/>
                  <a:pt x="14504" y="13690"/>
                  <a:pt x="14213" y="13960"/>
                </a:cubicBezTo>
                <a:cubicBezTo>
                  <a:pt x="13979" y="14177"/>
                  <a:pt x="13682" y="14315"/>
                  <a:pt x="13364" y="14358"/>
                </a:cubicBezTo>
                <a:lnTo>
                  <a:pt x="13364" y="8972"/>
                </a:lnTo>
                <a:cubicBezTo>
                  <a:pt x="13364" y="8740"/>
                  <a:pt x="13170" y="8553"/>
                  <a:pt x="12932" y="8553"/>
                </a:cubicBezTo>
                <a:cubicBezTo>
                  <a:pt x="12693" y="8553"/>
                  <a:pt x="12499" y="8740"/>
                  <a:pt x="12499" y="8972"/>
                </a:cubicBezTo>
                <a:lnTo>
                  <a:pt x="12499" y="20761"/>
                </a:lnTo>
                <a:lnTo>
                  <a:pt x="11063" y="20761"/>
                </a:lnTo>
                <a:lnTo>
                  <a:pt x="11063" y="14929"/>
                </a:lnTo>
                <a:cubicBezTo>
                  <a:pt x="11063" y="14697"/>
                  <a:pt x="10869" y="14509"/>
                  <a:pt x="10630" y="14510"/>
                </a:cubicBezTo>
                <a:cubicBezTo>
                  <a:pt x="10391" y="14510"/>
                  <a:pt x="10198" y="14697"/>
                  <a:pt x="10198" y="14929"/>
                </a:cubicBezTo>
                <a:lnTo>
                  <a:pt x="10198" y="20761"/>
                </a:lnTo>
                <a:lnTo>
                  <a:pt x="8762" y="20761"/>
                </a:lnTo>
                <a:lnTo>
                  <a:pt x="8762" y="8972"/>
                </a:lnTo>
                <a:cubicBezTo>
                  <a:pt x="8762" y="8740"/>
                  <a:pt x="8568" y="8553"/>
                  <a:pt x="8329" y="8553"/>
                </a:cubicBezTo>
                <a:cubicBezTo>
                  <a:pt x="8091" y="8553"/>
                  <a:pt x="7897" y="8740"/>
                  <a:pt x="7897" y="8972"/>
                </a:cubicBezTo>
                <a:lnTo>
                  <a:pt x="7897" y="14367"/>
                </a:lnTo>
                <a:cubicBezTo>
                  <a:pt x="7547" y="14339"/>
                  <a:pt x="7215" y="14197"/>
                  <a:pt x="6960" y="13960"/>
                </a:cubicBezTo>
                <a:cubicBezTo>
                  <a:pt x="6669" y="13690"/>
                  <a:pt x="6498" y="13321"/>
                  <a:pt x="6484" y="12931"/>
                </a:cubicBezTo>
                <a:lnTo>
                  <a:pt x="6484" y="8638"/>
                </a:lnTo>
                <a:cubicBezTo>
                  <a:pt x="6533" y="7627"/>
                  <a:pt x="6990" y="6675"/>
                  <a:pt x="7756" y="5987"/>
                </a:cubicBezTo>
                <a:cubicBezTo>
                  <a:pt x="8469" y="5348"/>
                  <a:pt x="9399" y="4984"/>
                  <a:pt x="10369" y="4965"/>
                </a:cubicBezTo>
                <a:close/>
                <a:moveTo>
                  <a:pt x="2327" y="13870"/>
                </a:moveTo>
                <a:cubicBezTo>
                  <a:pt x="2088" y="13870"/>
                  <a:pt x="1894" y="14058"/>
                  <a:pt x="1894" y="14289"/>
                </a:cubicBezTo>
                <a:cubicBezTo>
                  <a:pt x="1894" y="14521"/>
                  <a:pt x="2088" y="14709"/>
                  <a:pt x="2327" y="14709"/>
                </a:cubicBezTo>
                <a:cubicBezTo>
                  <a:pt x="2566" y="14709"/>
                  <a:pt x="2759" y="14521"/>
                  <a:pt x="2759" y="14289"/>
                </a:cubicBezTo>
                <a:cubicBezTo>
                  <a:pt x="2759" y="14058"/>
                  <a:pt x="2566" y="13870"/>
                  <a:pt x="2327" y="13870"/>
                </a:cubicBezTo>
                <a:close/>
                <a:moveTo>
                  <a:pt x="18891" y="13870"/>
                </a:moveTo>
                <a:cubicBezTo>
                  <a:pt x="18652" y="13870"/>
                  <a:pt x="18459" y="14058"/>
                  <a:pt x="18459" y="14289"/>
                </a:cubicBezTo>
                <a:cubicBezTo>
                  <a:pt x="18459" y="14521"/>
                  <a:pt x="18652" y="14709"/>
                  <a:pt x="18891" y="14709"/>
                </a:cubicBezTo>
                <a:cubicBezTo>
                  <a:pt x="19130" y="14709"/>
                  <a:pt x="19324" y="14521"/>
                  <a:pt x="19324" y="14289"/>
                </a:cubicBezTo>
                <a:cubicBezTo>
                  <a:pt x="19324" y="14058"/>
                  <a:pt x="19130" y="13870"/>
                  <a:pt x="18891" y="13870"/>
                </a:cubicBezTo>
                <a:close/>
              </a:path>
            </a:pathLst>
          </a:custGeom>
          <a:solidFill>
            <a:srgbClr val="136C8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F4EEE0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6748" y="4724493"/>
            <a:ext cx="1687174" cy="35625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lvl="0" algn="ctr">
              <a:lnSpc>
                <a:spcPct val="95000"/>
              </a:lnSpc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чувство единства </a:t>
            </a:r>
            <a:br>
              <a:rPr lang="ru-RU" sz="11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</a:b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и сопричастности  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30" name="Shape"/>
          <p:cNvSpPr/>
          <p:nvPr/>
        </p:nvSpPr>
        <p:spPr bwMode="auto">
          <a:xfrm>
            <a:off x="5854022" y="4294759"/>
            <a:ext cx="340202" cy="35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3" h="21560" extrusionOk="0">
                <a:moveTo>
                  <a:pt x="18454" y="0"/>
                </a:moveTo>
                <a:cubicBezTo>
                  <a:pt x="18226" y="0"/>
                  <a:pt x="18041" y="184"/>
                  <a:pt x="18041" y="411"/>
                </a:cubicBezTo>
                <a:lnTo>
                  <a:pt x="18041" y="2021"/>
                </a:lnTo>
                <a:lnTo>
                  <a:pt x="16260" y="3793"/>
                </a:lnTo>
                <a:cubicBezTo>
                  <a:pt x="14407" y="2096"/>
                  <a:pt x="12052" y="1246"/>
                  <a:pt x="9697" y="1246"/>
                </a:cubicBezTo>
                <a:cubicBezTo>
                  <a:pt x="7215" y="1246"/>
                  <a:pt x="4734" y="2188"/>
                  <a:pt x="2840" y="4072"/>
                </a:cubicBezTo>
                <a:cubicBezTo>
                  <a:pt x="-947" y="7841"/>
                  <a:pt x="-947" y="13952"/>
                  <a:pt x="2840" y="17720"/>
                </a:cubicBezTo>
                <a:cubicBezTo>
                  <a:pt x="3135" y="18014"/>
                  <a:pt x="3447" y="18283"/>
                  <a:pt x="3769" y="18531"/>
                </a:cubicBezTo>
                <a:lnTo>
                  <a:pt x="1431" y="20858"/>
                </a:lnTo>
                <a:cubicBezTo>
                  <a:pt x="1269" y="21018"/>
                  <a:pt x="1269" y="21279"/>
                  <a:pt x="1431" y="21439"/>
                </a:cubicBezTo>
                <a:cubicBezTo>
                  <a:pt x="1592" y="21600"/>
                  <a:pt x="1854" y="21600"/>
                  <a:pt x="2016" y="21439"/>
                </a:cubicBezTo>
                <a:lnTo>
                  <a:pt x="4453" y="19014"/>
                </a:lnTo>
                <a:cubicBezTo>
                  <a:pt x="7656" y="21068"/>
                  <a:pt x="11808" y="21056"/>
                  <a:pt x="15000" y="18977"/>
                </a:cubicBezTo>
                <a:lnTo>
                  <a:pt x="17474" y="21439"/>
                </a:lnTo>
                <a:cubicBezTo>
                  <a:pt x="17635" y="21600"/>
                  <a:pt x="17897" y="21600"/>
                  <a:pt x="18059" y="21439"/>
                </a:cubicBezTo>
                <a:cubicBezTo>
                  <a:pt x="18220" y="21279"/>
                  <a:pt x="18220" y="21018"/>
                  <a:pt x="18059" y="20858"/>
                </a:cubicBezTo>
                <a:lnTo>
                  <a:pt x="15679" y="18489"/>
                </a:lnTo>
                <a:cubicBezTo>
                  <a:pt x="15982" y="18253"/>
                  <a:pt x="16275" y="17998"/>
                  <a:pt x="16554" y="17720"/>
                </a:cubicBezTo>
                <a:cubicBezTo>
                  <a:pt x="19550" y="14738"/>
                  <a:pt x="20173" y="10290"/>
                  <a:pt x="18427" y="6696"/>
                </a:cubicBezTo>
                <a:cubicBezTo>
                  <a:pt x="18315" y="6480"/>
                  <a:pt x="18039" y="6409"/>
                  <a:pt x="17836" y="6545"/>
                </a:cubicBezTo>
                <a:cubicBezTo>
                  <a:pt x="17664" y="6659"/>
                  <a:pt x="17609" y="6885"/>
                  <a:pt x="17709" y="7066"/>
                </a:cubicBezTo>
                <a:cubicBezTo>
                  <a:pt x="19298" y="10357"/>
                  <a:pt x="18723" y="14423"/>
                  <a:pt x="15982" y="17151"/>
                </a:cubicBezTo>
                <a:cubicBezTo>
                  <a:pt x="12511" y="20606"/>
                  <a:pt x="6882" y="20606"/>
                  <a:pt x="3411" y="17151"/>
                </a:cubicBezTo>
                <a:cubicBezTo>
                  <a:pt x="-60" y="13697"/>
                  <a:pt x="-60" y="8096"/>
                  <a:pt x="3411" y="4641"/>
                </a:cubicBezTo>
                <a:cubicBezTo>
                  <a:pt x="5147" y="2914"/>
                  <a:pt x="7422" y="2050"/>
                  <a:pt x="9697" y="2050"/>
                </a:cubicBezTo>
                <a:cubicBezTo>
                  <a:pt x="11846" y="2050"/>
                  <a:pt x="13994" y="2821"/>
                  <a:pt x="15688" y="4362"/>
                </a:cubicBezTo>
                <a:lnTo>
                  <a:pt x="14163" y="5880"/>
                </a:lnTo>
                <a:cubicBezTo>
                  <a:pt x="12891" y="4756"/>
                  <a:pt x="11294" y="4193"/>
                  <a:pt x="9697" y="4193"/>
                </a:cubicBezTo>
                <a:cubicBezTo>
                  <a:pt x="7973" y="4193"/>
                  <a:pt x="6249" y="4847"/>
                  <a:pt x="4934" y="6156"/>
                </a:cubicBezTo>
                <a:cubicBezTo>
                  <a:pt x="2303" y="8774"/>
                  <a:pt x="2303" y="13019"/>
                  <a:pt x="4934" y="15637"/>
                </a:cubicBezTo>
                <a:cubicBezTo>
                  <a:pt x="7564" y="18255"/>
                  <a:pt x="11829" y="18255"/>
                  <a:pt x="14460" y="15637"/>
                </a:cubicBezTo>
                <a:cubicBezTo>
                  <a:pt x="16991" y="13118"/>
                  <a:pt x="17085" y="9095"/>
                  <a:pt x="14747" y="6463"/>
                </a:cubicBezTo>
                <a:lnTo>
                  <a:pt x="18628" y="2600"/>
                </a:lnTo>
                <a:lnTo>
                  <a:pt x="20240" y="2600"/>
                </a:lnTo>
                <a:cubicBezTo>
                  <a:pt x="20468" y="2600"/>
                  <a:pt x="20653" y="2416"/>
                  <a:pt x="20653" y="2188"/>
                </a:cubicBezTo>
                <a:cubicBezTo>
                  <a:pt x="20653" y="1961"/>
                  <a:pt x="20468" y="1777"/>
                  <a:pt x="20240" y="1777"/>
                </a:cubicBezTo>
                <a:lnTo>
                  <a:pt x="18867" y="1777"/>
                </a:lnTo>
                <a:lnTo>
                  <a:pt x="18867" y="411"/>
                </a:lnTo>
                <a:cubicBezTo>
                  <a:pt x="18867" y="184"/>
                  <a:pt x="18682" y="0"/>
                  <a:pt x="18454" y="0"/>
                </a:cubicBezTo>
                <a:close/>
                <a:moveTo>
                  <a:pt x="9697" y="5041"/>
                </a:moveTo>
                <a:cubicBezTo>
                  <a:pt x="11076" y="5041"/>
                  <a:pt x="12455" y="5522"/>
                  <a:pt x="13559" y="6481"/>
                </a:cubicBezTo>
                <a:lnTo>
                  <a:pt x="11821" y="8211"/>
                </a:lnTo>
                <a:cubicBezTo>
                  <a:pt x="11199" y="7723"/>
                  <a:pt x="10449" y="7477"/>
                  <a:pt x="9697" y="7477"/>
                </a:cubicBezTo>
                <a:cubicBezTo>
                  <a:pt x="8818" y="7477"/>
                  <a:pt x="7938" y="7811"/>
                  <a:pt x="7267" y="8479"/>
                </a:cubicBezTo>
                <a:cubicBezTo>
                  <a:pt x="5926" y="9814"/>
                  <a:pt x="5926" y="11979"/>
                  <a:pt x="7267" y="13314"/>
                </a:cubicBezTo>
                <a:cubicBezTo>
                  <a:pt x="8609" y="14650"/>
                  <a:pt x="10785" y="14650"/>
                  <a:pt x="12126" y="13314"/>
                </a:cubicBezTo>
                <a:cubicBezTo>
                  <a:pt x="13367" y="12079"/>
                  <a:pt x="13458" y="10136"/>
                  <a:pt x="12403" y="8795"/>
                </a:cubicBezTo>
                <a:lnTo>
                  <a:pt x="14143" y="7064"/>
                </a:lnTo>
                <a:cubicBezTo>
                  <a:pt x="16149" y="9364"/>
                  <a:pt x="16055" y="12849"/>
                  <a:pt x="13858" y="15037"/>
                </a:cubicBezTo>
                <a:cubicBezTo>
                  <a:pt x="11560" y="17323"/>
                  <a:pt x="7834" y="17323"/>
                  <a:pt x="5536" y="15037"/>
                </a:cubicBezTo>
                <a:cubicBezTo>
                  <a:pt x="3238" y="12750"/>
                  <a:pt x="3238" y="9042"/>
                  <a:pt x="5536" y="6756"/>
                </a:cubicBezTo>
                <a:cubicBezTo>
                  <a:pt x="6685" y="5612"/>
                  <a:pt x="8191" y="5041"/>
                  <a:pt x="9697" y="5041"/>
                </a:cubicBezTo>
                <a:close/>
                <a:moveTo>
                  <a:pt x="17249" y="5189"/>
                </a:moveTo>
                <a:cubicBezTo>
                  <a:pt x="17139" y="5189"/>
                  <a:pt x="17029" y="5231"/>
                  <a:pt x="16945" y="5314"/>
                </a:cubicBezTo>
                <a:cubicBezTo>
                  <a:pt x="16778" y="5481"/>
                  <a:pt x="16778" y="5752"/>
                  <a:pt x="16945" y="5919"/>
                </a:cubicBezTo>
                <a:cubicBezTo>
                  <a:pt x="17113" y="6086"/>
                  <a:pt x="17385" y="6086"/>
                  <a:pt x="17553" y="5919"/>
                </a:cubicBezTo>
                <a:cubicBezTo>
                  <a:pt x="17720" y="5752"/>
                  <a:pt x="17720" y="5481"/>
                  <a:pt x="17553" y="5314"/>
                </a:cubicBezTo>
                <a:cubicBezTo>
                  <a:pt x="17469" y="5231"/>
                  <a:pt x="17359" y="5189"/>
                  <a:pt x="17249" y="5189"/>
                </a:cubicBezTo>
                <a:close/>
                <a:moveTo>
                  <a:pt x="9697" y="8308"/>
                </a:moveTo>
                <a:cubicBezTo>
                  <a:pt x="10234" y="8308"/>
                  <a:pt x="10770" y="8475"/>
                  <a:pt x="11224" y="8805"/>
                </a:cubicBezTo>
                <a:lnTo>
                  <a:pt x="9490" y="10530"/>
                </a:lnTo>
                <a:cubicBezTo>
                  <a:pt x="9329" y="10691"/>
                  <a:pt x="9329" y="10952"/>
                  <a:pt x="9490" y="11113"/>
                </a:cubicBezTo>
                <a:cubicBezTo>
                  <a:pt x="9652" y="11273"/>
                  <a:pt x="9913" y="11273"/>
                  <a:pt x="10075" y="11113"/>
                </a:cubicBezTo>
                <a:lnTo>
                  <a:pt x="11807" y="9388"/>
                </a:lnTo>
                <a:cubicBezTo>
                  <a:pt x="12539" y="10400"/>
                  <a:pt x="12451" y="11817"/>
                  <a:pt x="11536" y="12726"/>
                </a:cubicBezTo>
                <a:cubicBezTo>
                  <a:pt x="10521" y="13737"/>
                  <a:pt x="8873" y="13737"/>
                  <a:pt x="7857" y="12726"/>
                </a:cubicBezTo>
                <a:cubicBezTo>
                  <a:pt x="6842" y="11716"/>
                  <a:pt x="6842" y="10077"/>
                  <a:pt x="7857" y="9066"/>
                </a:cubicBezTo>
                <a:cubicBezTo>
                  <a:pt x="8365" y="8560"/>
                  <a:pt x="9031" y="8308"/>
                  <a:pt x="9697" y="8308"/>
                </a:cubicBezTo>
                <a:close/>
              </a:path>
            </a:pathLst>
          </a:custGeom>
          <a:solidFill>
            <a:srgbClr val="136C8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F4EEE0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83613" y="4726114"/>
            <a:ext cx="821220" cy="35625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lvl="0">
              <a:lnSpc>
                <a:spcPct val="95000"/>
              </a:lnSpc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общие цели 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34" name="Shape"/>
          <p:cNvSpPr/>
          <p:nvPr/>
        </p:nvSpPr>
        <p:spPr bwMode="auto">
          <a:xfrm>
            <a:off x="7814196" y="4296335"/>
            <a:ext cx="350724" cy="354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96" extrusionOk="0">
                <a:moveTo>
                  <a:pt x="10782" y="0"/>
                </a:moveTo>
                <a:cubicBezTo>
                  <a:pt x="10563" y="0"/>
                  <a:pt x="10385" y="176"/>
                  <a:pt x="10385" y="392"/>
                </a:cubicBezTo>
                <a:lnTo>
                  <a:pt x="10385" y="2633"/>
                </a:lnTo>
                <a:cubicBezTo>
                  <a:pt x="10385" y="2849"/>
                  <a:pt x="10563" y="3025"/>
                  <a:pt x="10782" y="3025"/>
                </a:cubicBezTo>
                <a:cubicBezTo>
                  <a:pt x="11002" y="3025"/>
                  <a:pt x="11181" y="2849"/>
                  <a:pt x="11181" y="2633"/>
                </a:cubicBezTo>
                <a:lnTo>
                  <a:pt x="11181" y="392"/>
                </a:lnTo>
                <a:cubicBezTo>
                  <a:pt x="11181" y="176"/>
                  <a:pt x="11002" y="0"/>
                  <a:pt x="10782" y="0"/>
                </a:cubicBezTo>
                <a:close/>
                <a:moveTo>
                  <a:pt x="7088" y="1572"/>
                </a:moveTo>
                <a:cubicBezTo>
                  <a:pt x="6986" y="1572"/>
                  <a:pt x="6884" y="1610"/>
                  <a:pt x="6807" y="1687"/>
                </a:cubicBezTo>
                <a:cubicBezTo>
                  <a:pt x="6651" y="1840"/>
                  <a:pt x="6651" y="2088"/>
                  <a:pt x="6807" y="2241"/>
                </a:cubicBezTo>
                <a:lnTo>
                  <a:pt x="8415" y="3825"/>
                </a:lnTo>
                <a:cubicBezTo>
                  <a:pt x="8571" y="3978"/>
                  <a:pt x="8823" y="3978"/>
                  <a:pt x="8978" y="3825"/>
                </a:cubicBezTo>
                <a:cubicBezTo>
                  <a:pt x="9134" y="3672"/>
                  <a:pt x="9134" y="3424"/>
                  <a:pt x="8978" y="3271"/>
                </a:cubicBezTo>
                <a:lnTo>
                  <a:pt x="7370" y="1687"/>
                </a:lnTo>
                <a:cubicBezTo>
                  <a:pt x="7292" y="1610"/>
                  <a:pt x="7190" y="1572"/>
                  <a:pt x="7088" y="1572"/>
                </a:cubicBezTo>
                <a:close/>
                <a:moveTo>
                  <a:pt x="14478" y="1572"/>
                </a:moveTo>
                <a:cubicBezTo>
                  <a:pt x="14376" y="1572"/>
                  <a:pt x="14274" y="1610"/>
                  <a:pt x="14196" y="1687"/>
                </a:cubicBezTo>
                <a:lnTo>
                  <a:pt x="12587" y="3271"/>
                </a:lnTo>
                <a:cubicBezTo>
                  <a:pt x="12431" y="3424"/>
                  <a:pt x="12431" y="3672"/>
                  <a:pt x="12587" y="3825"/>
                </a:cubicBezTo>
                <a:cubicBezTo>
                  <a:pt x="12742" y="3978"/>
                  <a:pt x="12994" y="3978"/>
                  <a:pt x="13150" y="3825"/>
                </a:cubicBezTo>
                <a:lnTo>
                  <a:pt x="14759" y="2241"/>
                </a:lnTo>
                <a:cubicBezTo>
                  <a:pt x="14915" y="2088"/>
                  <a:pt x="14915" y="1840"/>
                  <a:pt x="14759" y="1687"/>
                </a:cubicBezTo>
                <a:cubicBezTo>
                  <a:pt x="14681" y="1610"/>
                  <a:pt x="14580" y="1572"/>
                  <a:pt x="14478" y="1572"/>
                </a:cubicBezTo>
                <a:close/>
                <a:moveTo>
                  <a:pt x="4148" y="5077"/>
                </a:moveTo>
                <a:cubicBezTo>
                  <a:pt x="4078" y="5080"/>
                  <a:pt x="4010" y="5098"/>
                  <a:pt x="3947" y="5128"/>
                </a:cubicBezTo>
                <a:cubicBezTo>
                  <a:pt x="3879" y="5161"/>
                  <a:pt x="3819" y="5208"/>
                  <a:pt x="3772" y="5267"/>
                </a:cubicBezTo>
                <a:lnTo>
                  <a:pt x="113" y="9337"/>
                </a:lnTo>
                <a:cubicBezTo>
                  <a:pt x="49" y="9411"/>
                  <a:pt x="10" y="9503"/>
                  <a:pt x="2" y="9600"/>
                </a:cubicBezTo>
                <a:cubicBezTo>
                  <a:pt x="-9" y="9725"/>
                  <a:pt x="31" y="9848"/>
                  <a:pt x="113" y="9943"/>
                </a:cubicBezTo>
                <a:lnTo>
                  <a:pt x="10458" y="21450"/>
                </a:lnTo>
                <a:cubicBezTo>
                  <a:pt x="10531" y="21539"/>
                  <a:pt x="10641" y="21593"/>
                  <a:pt x="10757" y="21596"/>
                </a:cubicBezTo>
                <a:cubicBezTo>
                  <a:pt x="10883" y="21600"/>
                  <a:pt x="11003" y="21546"/>
                  <a:pt x="11082" y="21450"/>
                </a:cubicBezTo>
                <a:lnTo>
                  <a:pt x="21496" y="9908"/>
                </a:lnTo>
                <a:cubicBezTo>
                  <a:pt x="21557" y="9835"/>
                  <a:pt x="21591" y="9742"/>
                  <a:pt x="21591" y="9647"/>
                </a:cubicBezTo>
                <a:cubicBezTo>
                  <a:pt x="21590" y="9553"/>
                  <a:pt x="21557" y="9461"/>
                  <a:pt x="21496" y="9388"/>
                </a:cubicBezTo>
                <a:lnTo>
                  <a:pt x="17763" y="5226"/>
                </a:lnTo>
                <a:cubicBezTo>
                  <a:pt x="17721" y="5183"/>
                  <a:pt x="17670" y="5148"/>
                  <a:pt x="17615" y="5122"/>
                </a:cubicBezTo>
                <a:cubicBezTo>
                  <a:pt x="17556" y="5095"/>
                  <a:pt x="17492" y="5080"/>
                  <a:pt x="17427" y="5077"/>
                </a:cubicBezTo>
                <a:lnTo>
                  <a:pt x="4148" y="5077"/>
                </a:lnTo>
                <a:close/>
                <a:moveTo>
                  <a:pt x="4826" y="5895"/>
                </a:moveTo>
                <a:lnTo>
                  <a:pt x="9909" y="5895"/>
                </a:lnTo>
                <a:lnTo>
                  <a:pt x="6760" y="8995"/>
                </a:lnTo>
                <a:lnTo>
                  <a:pt x="4826" y="5895"/>
                </a:lnTo>
                <a:close/>
                <a:moveTo>
                  <a:pt x="11669" y="5895"/>
                </a:moveTo>
                <a:lnTo>
                  <a:pt x="16761" y="5895"/>
                </a:lnTo>
                <a:lnTo>
                  <a:pt x="14778" y="8955"/>
                </a:lnTo>
                <a:lnTo>
                  <a:pt x="11669" y="5895"/>
                </a:lnTo>
                <a:close/>
                <a:moveTo>
                  <a:pt x="10789" y="6137"/>
                </a:moveTo>
                <a:lnTo>
                  <a:pt x="13960" y="9259"/>
                </a:lnTo>
                <a:lnTo>
                  <a:pt x="7617" y="9259"/>
                </a:lnTo>
                <a:lnTo>
                  <a:pt x="10789" y="6137"/>
                </a:lnTo>
                <a:close/>
                <a:moveTo>
                  <a:pt x="4066" y="6173"/>
                </a:moveTo>
                <a:lnTo>
                  <a:pt x="5990" y="9259"/>
                </a:lnTo>
                <a:lnTo>
                  <a:pt x="1189" y="9259"/>
                </a:lnTo>
                <a:lnTo>
                  <a:pt x="4066" y="6173"/>
                </a:lnTo>
                <a:close/>
                <a:moveTo>
                  <a:pt x="17521" y="6181"/>
                </a:moveTo>
                <a:lnTo>
                  <a:pt x="20263" y="9259"/>
                </a:lnTo>
                <a:lnTo>
                  <a:pt x="15526" y="9259"/>
                </a:lnTo>
                <a:lnTo>
                  <a:pt x="17521" y="6181"/>
                </a:lnTo>
                <a:close/>
                <a:moveTo>
                  <a:pt x="1331" y="10043"/>
                </a:moveTo>
                <a:lnTo>
                  <a:pt x="6394" y="10043"/>
                </a:lnTo>
                <a:lnTo>
                  <a:pt x="9958" y="19619"/>
                </a:lnTo>
                <a:lnTo>
                  <a:pt x="1331" y="10043"/>
                </a:lnTo>
                <a:close/>
                <a:moveTo>
                  <a:pt x="7241" y="10043"/>
                </a:moveTo>
                <a:lnTo>
                  <a:pt x="20194" y="10043"/>
                </a:lnTo>
                <a:lnTo>
                  <a:pt x="11565" y="19704"/>
                </a:lnTo>
                <a:lnTo>
                  <a:pt x="14122" y="12993"/>
                </a:lnTo>
                <a:cubicBezTo>
                  <a:pt x="14199" y="12790"/>
                  <a:pt x="14095" y="12564"/>
                  <a:pt x="13889" y="12488"/>
                </a:cubicBezTo>
                <a:cubicBezTo>
                  <a:pt x="13683" y="12412"/>
                  <a:pt x="13454" y="12515"/>
                  <a:pt x="13377" y="12717"/>
                </a:cubicBezTo>
                <a:lnTo>
                  <a:pt x="10776" y="19540"/>
                </a:lnTo>
                <a:lnTo>
                  <a:pt x="7241" y="10043"/>
                </a:lnTo>
                <a:close/>
                <a:moveTo>
                  <a:pt x="14285" y="10906"/>
                </a:moveTo>
                <a:cubicBezTo>
                  <a:pt x="14130" y="10912"/>
                  <a:pt x="13987" y="11008"/>
                  <a:pt x="13929" y="11160"/>
                </a:cubicBezTo>
                <a:lnTo>
                  <a:pt x="13924" y="11173"/>
                </a:lnTo>
                <a:cubicBezTo>
                  <a:pt x="13846" y="11375"/>
                  <a:pt x="13951" y="11602"/>
                  <a:pt x="14157" y="11678"/>
                </a:cubicBezTo>
                <a:cubicBezTo>
                  <a:pt x="14363" y="11754"/>
                  <a:pt x="14592" y="11651"/>
                  <a:pt x="14669" y="11448"/>
                </a:cubicBezTo>
                <a:lnTo>
                  <a:pt x="14674" y="11435"/>
                </a:lnTo>
                <a:cubicBezTo>
                  <a:pt x="14751" y="11232"/>
                  <a:pt x="14647" y="11007"/>
                  <a:pt x="14441" y="10931"/>
                </a:cubicBezTo>
                <a:cubicBezTo>
                  <a:pt x="14390" y="10912"/>
                  <a:pt x="14337" y="10904"/>
                  <a:pt x="14285" y="10906"/>
                </a:cubicBezTo>
                <a:close/>
              </a:path>
            </a:pathLst>
          </a:custGeom>
          <a:solidFill>
            <a:srgbClr val="136C8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>
              <a:solidFill>
                <a:srgbClr val="F4EEE0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73274" y="4690071"/>
            <a:ext cx="1832567" cy="35625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Circe" pitchFamily="34" charset="0"/>
              </a:rPr>
              <a:t>наполнение семейной жизни новыми смыслами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Circe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97266" y="605925"/>
            <a:ext cx="6515100" cy="694824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Circe"/>
              </a:rPr>
              <a:t>АКТУАЛЬНОСТЬ</a:t>
            </a:r>
            <a:endParaRPr lang="en-US" sz="3600" b="1" dirty="0">
              <a:solidFill>
                <a:srgbClr val="FFFFFF"/>
              </a:solidFill>
              <a:latin typeface="Circe"/>
            </a:endParaRPr>
          </a:p>
        </p:txBody>
      </p:sp>
      <p:pic>
        <p:nvPicPr>
          <p:cNvPr id="37" name="Picture 2" descr="\\srvfiles\tppdocs\ДРП\1. СОБСТВЕННЫЕ ПРОЕКТЫ ДРП\5. Фестиваль бизнеса\2017\ВЫСТАВКА В ГД РФ\1_Присланные работы\1 Список\Белгород-Шмальц\Яблоки семьи Шмальц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7590"/>
          <a:stretch/>
        </p:blipFill>
        <p:spPr bwMode="auto">
          <a:xfrm>
            <a:off x="244213" y="110281"/>
            <a:ext cx="1560606" cy="15606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891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5CD1F39-5DEC-4CD6-8535-CBD6BAA0FC05}"/>
              </a:ext>
            </a:extLst>
          </p:cNvPr>
          <p:cNvSpPr/>
          <p:nvPr/>
        </p:nvSpPr>
        <p:spPr>
          <a:xfrm>
            <a:off x="1602301" y="4452334"/>
            <a:ext cx="421481" cy="311511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15363" y="4658331"/>
            <a:ext cx="421481" cy="415385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619" y="4527065"/>
            <a:ext cx="1331079" cy="473560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" y="17670"/>
            <a:ext cx="8447485" cy="480351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3000" b="1" dirty="0">
                <a:solidFill>
                  <a:srgbClr val="FFFFFF"/>
                </a:solidFill>
                <a:latin typeface="Circe"/>
              </a:rPr>
              <a:t>МИРОВОЙ ОПЫТ</a:t>
            </a:r>
            <a:endParaRPr lang="en-US" sz="3000" b="1" dirty="0">
              <a:solidFill>
                <a:srgbClr val="FFFFFF"/>
              </a:solidFill>
              <a:latin typeface="Circe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7968" y="647447"/>
            <a:ext cx="4719467" cy="4356321"/>
          </a:xfrm>
          <a:prstGeom prst="rect">
            <a:avLst/>
          </a:prstGeom>
        </p:spPr>
        <p:txBody>
          <a:bodyPr wrap="square" lIns="34289" tIns="17145" rIns="34289" bIns="17145">
            <a:spAutoFit/>
          </a:bodyPr>
          <a:lstStyle/>
          <a:p>
            <a:pPr>
              <a:lnSpc>
                <a:spcPts val="1650"/>
              </a:lnSpc>
              <a:spcBef>
                <a:spcPts val="1125"/>
              </a:spcBef>
            </a:pPr>
            <a:r>
              <a:rPr lang="ru-RU" sz="1700" dirty="0">
                <a:solidFill>
                  <a:srgbClr val="45747F"/>
                </a:solidFill>
                <a:latin typeface="Circe" pitchFamily="34" charset="0"/>
              </a:rPr>
              <a:t>1) законодательства, которые содержат </a:t>
            </a:r>
            <a:r>
              <a:rPr lang="ru-RU" sz="1700" dirty="0">
                <a:solidFill>
                  <a:schemeClr val="bg1"/>
                </a:solidFill>
                <a:latin typeface="Circe" pitchFamily="34" charset="0"/>
              </a:rPr>
              <a:t>отдельные нормативно-правовые акты</a:t>
            </a:r>
            <a:r>
              <a:rPr lang="ru-RU" sz="1700" dirty="0">
                <a:solidFill>
                  <a:srgbClr val="45747F"/>
                </a:solidFill>
                <a:latin typeface="Circe" pitchFamily="34" charset="0"/>
              </a:rPr>
              <a:t>, легализующие семейное предпринимательство и государственные программы его поддержки </a:t>
            </a:r>
            <a:br>
              <a:rPr lang="ru-RU" sz="1700" dirty="0">
                <a:solidFill>
                  <a:srgbClr val="45747F"/>
                </a:solidFill>
                <a:latin typeface="Circe" pitchFamily="34" charset="0"/>
              </a:rPr>
            </a:br>
            <a:r>
              <a:rPr lang="ru-RU" sz="1700" b="1" u="sng" dirty="0">
                <a:solidFill>
                  <a:schemeClr val="bg1"/>
                </a:solidFill>
              </a:rPr>
              <a:t>(Узбекистан, Приднестровская Молдавская Республика);</a:t>
            </a:r>
          </a:p>
          <a:p>
            <a:pPr>
              <a:lnSpc>
                <a:spcPts val="1650"/>
              </a:lnSpc>
              <a:spcBef>
                <a:spcPts val="675"/>
              </a:spcBef>
            </a:pPr>
            <a:r>
              <a:rPr lang="ru-RU" sz="1700" dirty="0">
                <a:solidFill>
                  <a:srgbClr val="45747F"/>
                </a:solidFill>
                <a:latin typeface="Circe" pitchFamily="34" charset="0"/>
              </a:rPr>
              <a:t>2) законодательства, определяющие </a:t>
            </a:r>
            <a:r>
              <a:rPr lang="ru-RU" sz="1700" dirty="0">
                <a:solidFill>
                  <a:schemeClr val="bg1"/>
                </a:solidFill>
                <a:latin typeface="Circe" pitchFamily="34" charset="0"/>
              </a:rPr>
              <a:t>понятия семейного предпринимательства</a:t>
            </a:r>
            <a:r>
              <a:rPr lang="ru-RU" sz="1700" dirty="0">
                <a:solidFill>
                  <a:srgbClr val="45747F"/>
                </a:solidFill>
                <a:latin typeface="Circe" pitchFamily="34" charset="0"/>
              </a:rPr>
              <a:t> или семейных предприятий специальными законами о предпринимательской деятельности </a:t>
            </a:r>
            <a:br>
              <a:rPr lang="ru-RU" sz="1700" dirty="0">
                <a:solidFill>
                  <a:srgbClr val="45747F"/>
                </a:solidFill>
                <a:latin typeface="Circe" pitchFamily="34" charset="0"/>
              </a:rPr>
            </a:br>
            <a:r>
              <a:rPr lang="ru-RU" sz="1700" b="1" u="sng" dirty="0">
                <a:solidFill>
                  <a:schemeClr val="bg1"/>
                </a:solidFill>
              </a:rPr>
              <a:t>(Азербайджан, Белоруссия, Казахстан);</a:t>
            </a:r>
          </a:p>
          <a:p>
            <a:pPr>
              <a:lnSpc>
                <a:spcPts val="1650"/>
              </a:lnSpc>
              <a:spcBef>
                <a:spcPts val="675"/>
              </a:spcBef>
            </a:pPr>
            <a:r>
              <a:rPr lang="ru-RU" sz="1700" dirty="0">
                <a:solidFill>
                  <a:srgbClr val="45747F"/>
                </a:solidFill>
                <a:latin typeface="Circe" pitchFamily="34" charset="0"/>
              </a:rPr>
              <a:t>3) законодательства, в которых семейно-предпринимательский аспект нашел отражение в специальных законах </a:t>
            </a:r>
            <a:br>
              <a:rPr lang="ru-RU" sz="1700" dirty="0">
                <a:solidFill>
                  <a:srgbClr val="45747F"/>
                </a:solidFill>
                <a:latin typeface="Circe" pitchFamily="34" charset="0"/>
              </a:rPr>
            </a:br>
            <a:r>
              <a:rPr lang="ru-RU" sz="1700" dirty="0">
                <a:solidFill>
                  <a:srgbClr val="45747F"/>
                </a:solidFill>
                <a:latin typeface="Circe" pitchFamily="34" charset="0"/>
              </a:rPr>
              <a:t>о крестьянско-фермерских хозяйствах </a:t>
            </a:r>
            <a:br>
              <a:rPr lang="ru-RU" sz="1700" dirty="0">
                <a:solidFill>
                  <a:srgbClr val="45747F"/>
                </a:solidFill>
                <a:latin typeface="Circe" pitchFamily="34" charset="0"/>
              </a:rPr>
            </a:br>
            <a:r>
              <a:rPr lang="ru-RU" sz="1700" b="1" u="sng" dirty="0">
                <a:solidFill>
                  <a:schemeClr val="bg1"/>
                </a:solidFill>
              </a:rPr>
              <a:t>(Таджикистан, Киргизия, Украина, Россия и другие страны).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2780" y="946346"/>
            <a:ext cx="3773856" cy="4096314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ts val="1913"/>
              </a:lnSpc>
              <a:spcBef>
                <a:spcPts val="675"/>
              </a:spcBef>
            </a:pPr>
            <a:r>
              <a:rPr lang="ru-RU" sz="1800" b="1" dirty="0">
                <a:solidFill>
                  <a:schemeClr val="bg1"/>
                </a:solidFill>
              </a:rPr>
              <a:t>Франция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0C465E"/>
                </a:solidFill>
              </a:rPr>
              <a:t>- доля семейных предприятий составляет </a:t>
            </a:r>
            <a:br>
              <a:rPr lang="ru-RU" sz="1800" dirty="0">
                <a:solidFill>
                  <a:srgbClr val="0C465E"/>
                </a:solidFill>
              </a:rPr>
            </a:br>
            <a:r>
              <a:rPr lang="ru-RU" sz="1800" dirty="0">
                <a:solidFill>
                  <a:srgbClr val="0C465E"/>
                </a:solidFill>
              </a:rPr>
              <a:t>более </a:t>
            </a:r>
            <a:r>
              <a:rPr lang="ru-RU" sz="1800" dirty="0">
                <a:solidFill>
                  <a:schemeClr val="bg1"/>
                </a:solidFill>
              </a:rPr>
              <a:t>80%</a:t>
            </a:r>
          </a:p>
          <a:p>
            <a:pPr>
              <a:spcBef>
                <a:spcPts val="675"/>
              </a:spcBef>
            </a:pPr>
            <a:endParaRPr lang="ru-RU" sz="1800" dirty="0">
              <a:solidFill>
                <a:schemeClr val="bg1"/>
              </a:solidFill>
            </a:endParaRPr>
          </a:p>
          <a:p>
            <a:pPr>
              <a:lnSpc>
                <a:spcPts val="2025"/>
              </a:lnSpc>
              <a:spcBef>
                <a:spcPts val="1125"/>
              </a:spcBef>
            </a:pPr>
            <a:r>
              <a:rPr lang="ru-RU" sz="1800" b="1" dirty="0">
                <a:solidFill>
                  <a:schemeClr val="bg1"/>
                </a:solidFill>
              </a:rPr>
              <a:t>Финляндия</a:t>
            </a:r>
            <a:r>
              <a:rPr lang="ru-RU" sz="1800" dirty="0">
                <a:solidFill>
                  <a:srgbClr val="0C465E"/>
                </a:solidFill>
              </a:rPr>
              <a:t> - показатель </a:t>
            </a:r>
            <a:br>
              <a:rPr lang="ru-RU" sz="1800" dirty="0">
                <a:solidFill>
                  <a:srgbClr val="0C465E"/>
                </a:solidFill>
              </a:rPr>
            </a:br>
            <a:r>
              <a:rPr lang="ru-RU" sz="1800" dirty="0">
                <a:solidFill>
                  <a:srgbClr val="0C465E"/>
                </a:solidFill>
              </a:rPr>
              <a:t>доходит до </a:t>
            </a:r>
            <a:r>
              <a:rPr lang="ru-RU" sz="1800" dirty="0">
                <a:solidFill>
                  <a:schemeClr val="bg1"/>
                </a:solidFill>
              </a:rPr>
              <a:t>95%. </a:t>
            </a:r>
          </a:p>
          <a:p>
            <a:pPr>
              <a:spcBef>
                <a:spcPts val="900"/>
              </a:spcBef>
            </a:pPr>
            <a:endParaRPr lang="ru-RU" sz="1800" dirty="0">
              <a:solidFill>
                <a:srgbClr val="0C465E"/>
              </a:solidFill>
            </a:endParaRPr>
          </a:p>
          <a:p>
            <a:pPr>
              <a:lnSpc>
                <a:spcPts val="1838"/>
              </a:lnSpc>
              <a:spcBef>
                <a:spcPts val="900"/>
              </a:spcBef>
            </a:pPr>
            <a:r>
              <a:rPr lang="ru-RU" sz="1800" b="1" dirty="0">
                <a:solidFill>
                  <a:schemeClr val="bg1"/>
                </a:solidFill>
              </a:rPr>
              <a:t>Англия</a:t>
            </a:r>
            <a:r>
              <a:rPr lang="ru-RU" sz="1800" dirty="0">
                <a:solidFill>
                  <a:srgbClr val="0C465E"/>
                </a:solidFill>
              </a:rPr>
              <a:t> - около </a:t>
            </a:r>
            <a:r>
              <a:rPr lang="ru-RU" sz="1800" dirty="0">
                <a:solidFill>
                  <a:schemeClr val="bg1"/>
                </a:solidFill>
              </a:rPr>
              <a:t>16%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0C465E"/>
                </a:solidFill>
              </a:rPr>
              <a:t>семейных </a:t>
            </a:r>
            <a:br>
              <a:rPr lang="ru-RU" sz="1800" dirty="0">
                <a:solidFill>
                  <a:srgbClr val="0C465E"/>
                </a:solidFill>
              </a:rPr>
            </a:br>
            <a:r>
              <a:rPr lang="ru-RU" sz="1800" dirty="0">
                <a:solidFill>
                  <a:srgbClr val="0C465E"/>
                </a:solidFill>
              </a:rPr>
              <a:t>фирм пережили более трех смен поколений.</a:t>
            </a:r>
          </a:p>
          <a:p>
            <a:pPr>
              <a:spcBef>
                <a:spcPts val="675"/>
              </a:spcBef>
            </a:pPr>
            <a:r>
              <a:rPr lang="ru-RU" sz="1800" dirty="0">
                <a:solidFill>
                  <a:srgbClr val="0C465E"/>
                </a:solidFill>
              </a:rPr>
              <a:t> </a:t>
            </a:r>
          </a:p>
          <a:p>
            <a:pPr>
              <a:lnSpc>
                <a:spcPts val="1988"/>
              </a:lnSpc>
              <a:spcBef>
                <a:spcPts val="1350"/>
              </a:spcBef>
            </a:pPr>
            <a:r>
              <a:rPr lang="ru-RU" sz="1800" b="1" dirty="0">
                <a:solidFill>
                  <a:schemeClr val="bg1"/>
                </a:solidFill>
              </a:rPr>
              <a:t>Швеция</a:t>
            </a:r>
            <a:r>
              <a:rPr lang="ru-RU" sz="1800" dirty="0">
                <a:solidFill>
                  <a:srgbClr val="0C465E"/>
                </a:solidFill>
              </a:rPr>
              <a:t> - более </a:t>
            </a:r>
            <a:r>
              <a:rPr lang="ru-RU" sz="1800" dirty="0">
                <a:solidFill>
                  <a:schemeClr val="bg1"/>
                </a:solidFill>
              </a:rPr>
              <a:t>60%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0C465E"/>
                </a:solidFill>
              </a:rPr>
              <a:t>населения занято в семейном бизнесе.</a:t>
            </a: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72" y="544799"/>
            <a:ext cx="842878" cy="4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6" y="1706908"/>
            <a:ext cx="834714" cy="5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6" y="2704238"/>
            <a:ext cx="826550" cy="4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4" y="3927266"/>
            <a:ext cx="777563" cy="48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8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5829" y="14883"/>
            <a:ext cx="8582426" cy="945238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4300" b="1" dirty="0">
                <a:solidFill>
                  <a:srgbClr val="FFFFFF"/>
                </a:solidFill>
                <a:latin typeface="Circe"/>
              </a:rPr>
              <a:t>СЕМЕЙНЫЙ БИЗНЕС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250103" y="1762995"/>
            <a:ext cx="4920468" cy="802774"/>
          </a:xfrm>
          <a:prstGeom prst="snip1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63"/>
              </a:lnSpc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Один из наиболее гибких и устойчивых факторов экономического роста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50104" y="988051"/>
            <a:ext cx="4920468" cy="757947"/>
          </a:xfrm>
          <a:prstGeom prst="snip1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363"/>
              </a:lnSpc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Гарант политической стабильности 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и демократического развития общества</a:t>
            </a:r>
          </a:p>
        </p:txBody>
      </p:sp>
      <p:sp>
        <p:nvSpPr>
          <p:cNvPr id="7" name="TextBox 4"/>
          <p:cNvSpPr txBox="1"/>
          <p:nvPr/>
        </p:nvSpPr>
        <p:spPr>
          <a:xfrm flipH="1">
            <a:off x="5233272" y="1217501"/>
            <a:ext cx="3901239" cy="2943113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общие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цели</a:t>
            </a:r>
            <a:r>
              <a:rPr lang="ru-RU" sz="27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общие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победы 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общий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успех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чувство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единства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и сопричастности  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наполнение семейной жизни </a:t>
            </a:r>
            <a:r>
              <a:rPr lang="ru-RU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новыми смыслами</a:t>
            </a:r>
          </a:p>
        </p:txBody>
      </p:sp>
      <p:sp>
        <p:nvSpPr>
          <p:cNvPr id="9" name="Shape 31"/>
          <p:cNvSpPr/>
          <p:nvPr/>
        </p:nvSpPr>
        <p:spPr>
          <a:xfrm>
            <a:off x="8680732" y="4584548"/>
            <a:ext cx="463268" cy="558951"/>
          </a:xfrm>
          <a:prstGeom prst="ellipse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910" y="4251723"/>
            <a:ext cx="613644" cy="797608"/>
          </a:xfrm>
          <a:prstGeom prst="rect">
            <a:avLst/>
          </a:prstGeom>
        </p:spPr>
      </p:pic>
      <p:pic>
        <p:nvPicPr>
          <p:cNvPr id="10" name="Picture 2" descr="http://photovtomske.ru/Images/7c0fe0bd-449b-49c6-9e15-1ac869bd24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1" y="2588326"/>
            <a:ext cx="3689848" cy="246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3827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03929" y="3148186"/>
            <a:ext cx="6647035" cy="1480964"/>
          </a:xfrm>
          <a:prstGeom prst="rect">
            <a:avLst/>
          </a:prstGeom>
          <a:solidFill>
            <a:srgbClr val="5792A0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ru-RU" sz="2300" dirty="0">
                <a:solidFill>
                  <a:srgbClr val="FFFFFF"/>
                </a:solidFill>
                <a:latin typeface="Circe" pitchFamily="34" charset="0"/>
                <a:ea typeface="PT Sans"/>
                <a:cs typeface="PT Sans"/>
              </a:rPr>
              <a:t>2 октября 2018 года состоялся </a:t>
            </a:r>
            <a:endParaRPr lang="ru-RU" sz="2300" dirty="0" smtClean="0">
              <a:solidFill>
                <a:srgbClr val="FFFFFF"/>
              </a:solidFill>
              <a:latin typeface="Circe" pitchFamily="34" charset="0"/>
              <a:ea typeface="PT Sans"/>
              <a:cs typeface="PT Sans"/>
            </a:endParaRPr>
          </a:p>
          <a:p>
            <a:r>
              <a:rPr lang="ru-RU" sz="2300" dirty="0" smtClean="0">
                <a:solidFill>
                  <a:srgbClr val="FFFFFF"/>
                </a:solidFill>
                <a:latin typeface="Circe" pitchFamily="34" charset="0"/>
                <a:ea typeface="PT Sans"/>
                <a:cs typeface="PT Sans"/>
              </a:rPr>
              <a:t>Первый </a:t>
            </a:r>
            <a:r>
              <a:rPr lang="ru-RU" sz="2300" dirty="0">
                <a:solidFill>
                  <a:srgbClr val="FFFFFF"/>
                </a:solidFill>
                <a:latin typeface="Circe" pitchFamily="34" charset="0"/>
                <a:ea typeface="PT Sans"/>
                <a:cs typeface="PT Sans"/>
              </a:rPr>
              <a:t>Форум российского семейного бизнеса </a:t>
            </a:r>
          </a:p>
          <a:p>
            <a:pPr algn="r"/>
            <a:r>
              <a:rPr lang="ru-RU" sz="2300" dirty="0">
                <a:solidFill>
                  <a:srgbClr val="FFFFFF"/>
                </a:solidFill>
                <a:latin typeface="Circe" pitchFamily="34" charset="0"/>
                <a:ea typeface="PT Sans"/>
                <a:cs typeface="PT Sans"/>
              </a:rPr>
              <a:t>«Успешная семья — успешная Россия!»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9"/>
            <a:ext cx="2693658" cy="3501189"/>
          </a:xfrm>
          <a:prstGeom prst="rect">
            <a:avLst/>
          </a:prstGeom>
        </p:spPr>
      </p:pic>
      <p:pic>
        <p:nvPicPr>
          <p:cNvPr id="7170" name="Picture 2" descr="C:\Users\ПК\Desktop\НАна презы работа\фото\DSC011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10001"/>
          <a:stretch/>
        </p:blipFill>
        <p:spPr bwMode="auto">
          <a:xfrm>
            <a:off x="2575044" y="375345"/>
            <a:ext cx="6375920" cy="27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592" y="4513722"/>
            <a:ext cx="1831808" cy="493295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15363" y="4629150"/>
            <a:ext cx="428625" cy="377867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427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ПК\Desktop\НАна презы работа\фото\DSC004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3" b="20167"/>
          <a:stretch/>
        </p:blipFill>
        <p:spPr bwMode="auto">
          <a:xfrm>
            <a:off x="297257" y="3516403"/>
            <a:ext cx="5083944" cy="14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ПК\Desktop\НАна презы работа\фото\DSC006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1" t="553" r="-1"/>
          <a:stretch/>
        </p:blipFill>
        <p:spPr bwMode="auto">
          <a:xfrm>
            <a:off x="5443523" y="1620366"/>
            <a:ext cx="3431562" cy="33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ПК\Desktop\НАна презы работа\фото\DSC003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10383" r="17499"/>
          <a:stretch/>
        </p:blipFill>
        <p:spPr bwMode="auto">
          <a:xfrm>
            <a:off x="309969" y="1632646"/>
            <a:ext cx="2179333" cy="18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457" y="519241"/>
            <a:ext cx="8396306" cy="29580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>
              <a:lnSpc>
                <a:spcPts val="1950"/>
              </a:lnSpc>
              <a:spcBef>
                <a:spcPts val="900"/>
              </a:spcBef>
            </a:pPr>
            <a:r>
              <a:rPr lang="ru-RU" sz="2200" dirty="0">
                <a:solidFill>
                  <a:srgbClr val="0C465E"/>
                </a:solidFill>
                <a:latin typeface="Circe"/>
              </a:rPr>
              <a:t>Семейные предприятия из </a:t>
            </a:r>
            <a:r>
              <a:rPr lang="ru-RU" sz="2200" b="1" u="sng" dirty="0">
                <a:solidFill>
                  <a:schemeClr val="bg1"/>
                </a:solidFill>
                <a:latin typeface="Circe"/>
              </a:rPr>
              <a:t>85</a:t>
            </a:r>
            <a:r>
              <a:rPr lang="ru-RU" sz="2200" dirty="0">
                <a:solidFill>
                  <a:srgbClr val="C00000"/>
                </a:solidFill>
                <a:latin typeface="Circe"/>
              </a:rPr>
              <a:t> </a:t>
            </a:r>
            <a:r>
              <a:rPr lang="ru-RU" sz="2200" dirty="0">
                <a:solidFill>
                  <a:srgbClr val="0C465E"/>
                </a:solidFill>
                <a:latin typeface="Circe"/>
              </a:rPr>
              <a:t>регионов России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8607972" y="4506480"/>
            <a:ext cx="536028" cy="554861"/>
            <a:chOff x="16038703" y="3867482"/>
            <a:chExt cx="4133088" cy="4133088"/>
          </a:xfrm>
        </p:grpSpPr>
        <p:sp>
          <p:nvSpPr>
            <p:cNvPr id="14" name="Овал 13"/>
            <p:cNvSpPr/>
            <p:nvPr/>
          </p:nvSpPr>
          <p:spPr>
            <a:xfrm>
              <a:off x="16038703" y="3867482"/>
              <a:ext cx="4133088" cy="4133088"/>
            </a:xfrm>
            <a:prstGeom prst="ellipse">
              <a:avLst/>
            </a:prstGeom>
            <a:solidFill>
              <a:srgbClr val="F4EEE0"/>
            </a:solidFill>
            <a:ln w="3175">
              <a:miter lim="400000"/>
            </a:ln>
          </p:spPr>
          <p:txBody>
            <a:bodyPr lIns="38100" tIns="38100" rIns="38100" bIns="38100" rtlCol="0" anchor="ctr"/>
            <a:lstStyle/>
            <a:p>
              <a:pPr algn="ctr"/>
              <a:endParaRPr lang="ru-RU" sz="11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15" name="Picture 5" descr="C:\Users\usr-mbk00091\Pictures\иконка диалог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9472" y="4178251"/>
              <a:ext cx="3511550" cy="351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\\srvfiles\tppdocs\ДРП\1. СОБСТВЕННЫЕ ПРОЕКТЫ ДРП\0. ФОРУМ СЕМЕЙНЫЙ БИЗНЕС\Фото (Успешная семья-успешная Россия)\DSC0007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-1080" r="-1" b="2915"/>
          <a:stretch/>
        </p:blipFill>
        <p:spPr bwMode="auto">
          <a:xfrm>
            <a:off x="2528677" y="1620366"/>
            <a:ext cx="2852524" cy="18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31"/>
          <p:cNvSpPr/>
          <p:nvPr/>
        </p:nvSpPr>
        <p:spPr>
          <a:xfrm>
            <a:off x="8607973" y="4503340"/>
            <a:ext cx="463268" cy="558951"/>
          </a:xfrm>
          <a:prstGeom prst="ellipse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63B9E3-0975-4B8D-ACA9-89C6285BA3FC}"/>
              </a:ext>
            </a:extLst>
          </p:cNvPr>
          <p:cNvSpPr txBox="1"/>
          <p:nvPr/>
        </p:nvSpPr>
        <p:spPr>
          <a:xfrm>
            <a:off x="2849173" y="44567"/>
            <a:ext cx="4138955" cy="38279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8" tIns="14288" rIns="14288" bIns="14288" numCol="1" spcCol="14288" rtlCol="0" anchor="ctr">
            <a:spAutoFit/>
          </a:bodyPr>
          <a:lstStyle/>
          <a:p>
            <a:r>
              <a:rPr lang="ru-RU" sz="2300" b="1" u="sng" dirty="0">
                <a:solidFill>
                  <a:srgbClr val="0C465E"/>
                </a:solidFill>
                <a:latin typeface="Circe"/>
              </a:rPr>
              <a:t>В форуме приняли участие</a:t>
            </a:r>
            <a:r>
              <a:rPr lang="ru-RU" sz="2300" u="sng" dirty="0">
                <a:solidFill>
                  <a:srgbClr val="0C465E"/>
                </a:solidFill>
                <a:latin typeface="Circe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8369B6-846E-4A0B-A1A6-F86702D3EAE8}"/>
              </a:ext>
            </a:extLst>
          </p:cNvPr>
          <p:cNvSpPr txBox="1"/>
          <p:nvPr/>
        </p:nvSpPr>
        <p:spPr>
          <a:xfrm>
            <a:off x="289486" y="1104863"/>
            <a:ext cx="7665561" cy="3674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8" tIns="14288" rIns="14288" bIns="14288" numCol="1" spcCol="14288" rtlCol="0" anchor="ctr">
            <a:spAutoFit/>
          </a:bodyPr>
          <a:lstStyle/>
          <a:p>
            <a:r>
              <a:rPr lang="ru-RU" sz="2200" dirty="0">
                <a:solidFill>
                  <a:srgbClr val="0C465E"/>
                </a:solidFill>
                <a:latin typeface="Circe"/>
              </a:rPr>
              <a:t>А также иностранные гости: </a:t>
            </a:r>
            <a:r>
              <a:rPr lang="ru-RU" sz="2200" u="sng" dirty="0">
                <a:solidFill>
                  <a:srgbClr val="0C465E"/>
                </a:solidFill>
                <a:latin typeface="Circe"/>
              </a:rPr>
              <a:t>ФРГ, Италия, Вьетнам, Китай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AB3D0F-95FB-4FDE-98A2-F65453B9DB03}"/>
              </a:ext>
            </a:extLst>
          </p:cNvPr>
          <p:cNvSpPr txBox="1"/>
          <p:nvPr/>
        </p:nvSpPr>
        <p:spPr>
          <a:xfrm>
            <a:off x="283498" y="794045"/>
            <a:ext cx="5982408" cy="3674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8" tIns="14288" rIns="14288" bIns="14288" numCol="1" spcCol="14288" rtlCol="0" anchor="ctr">
            <a:spAutoFit/>
          </a:bodyPr>
          <a:lstStyle/>
          <a:p>
            <a:r>
              <a:rPr lang="ru-RU" sz="2200" dirty="0">
                <a:solidFill>
                  <a:srgbClr val="0C465E"/>
                </a:solidFill>
                <a:latin typeface="Circe"/>
              </a:rPr>
              <a:t>Общее количество участников – </a:t>
            </a:r>
            <a:r>
              <a:rPr lang="ru-RU" sz="2200" b="1" u="sng" dirty="0">
                <a:solidFill>
                  <a:schemeClr val="bg1"/>
                </a:solidFill>
                <a:latin typeface="Circe"/>
              </a:rPr>
              <a:t>950</a:t>
            </a:r>
            <a:r>
              <a:rPr lang="ru-RU" sz="2200" b="1" dirty="0">
                <a:solidFill>
                  <a:srgbClr val="C00000"/>
                </a:solidFill>
                <a:latin typeface="Circe"/>
              </a:rPr>
              <a:t> </a:t>
            </a:r>
            <a:r>
              <a:rPr lang="ru-RU" sz="2200" dirty="0">
                <a:solidFill>
                  <a:srgbClr val="0C465E"/>
                </a:solidFill>
                <a:latin typeface="Circe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75982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1293E63-A7F5-4E1E-B1AE-BEAE2B1456C0}"/>
              </a:ext>
            </a:extLst>
          </p:cNvPr>
          <p:cNvSpPr/>
          <p:nvPr/>
        </p:nvSpPr>
        <p:spPr>
          <a:xfrm>
            <a:off x="8559053" y="4598894"/>
            <a:ext cx="490818" cy="437030"/>
          </a:xfrm>
          <a:prstGeom prst="rect">
            <a:avLst/>
          </a:prstGeom>
          <a:solidFill>
            <a:srgbClr val="F4EEE0"/>
          </a:solidFill>
          <a:ln w="3175">
            <a:miter lim="400000"/>
          </a:ln>
        </p:spPr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5B5824-29BF-4478-B1FE-4B938A35E3B8}"/>
              </a:ext>
            </a:extLst>
          </p:cNvPr>
          <p:cNvSpPr/>
          <p:nvPr/>
        </p:nvSpPr>
        <p:spPr>
          <a:xfrm>
            <a:off x="352178" y="708074"/>
            <a:ext cx="4024557" cy="27699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200" b="1" dirty="0">
                <a:solidFill>
                  <a:srgbClr val="FFFFFF"/>
                </a:solidFill>
              </a:rPr>
              <a:t>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4" y="3873286"/>
            <a:ext cx="1292146" cy="127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E8DBC1B-A673-47C3-AFDD-011A59EA3435}"/>
              </a:ext>
            </a:extLst>
          </p:cNvPr>
          <p:cNvSpPr/>
          <p:nvPr/>
        </p:nvSpPr>
        <p:spPr>
          <a:xfrm>
            <a:off x="4895010" y="708074"/>
            <a:ext cx="4024557" cy="276999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hangingPunct="1">
              <a:defRPr/>
            </a:pPr>
            <a:r>
              <a:rPr lang="ru-RU" sz="2200" b="1" dirty="0">
                <a:solidFill>
                  <a:srgbClr val="FFFFFF"/>
                </a:solidFill>
              </a:rPr>
              <a:t>ПУТИ РЕШЕНИЯ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C93ED4-0B85-49A6-8F7E-7747CC798439}"/>
              </a:ext>
            </a:extLst>
          </p:cNvPr>
          <p:cNvSpPr txBox="1"/>
          <p:nvPr/>
        </p:nvSpPr>
        <p:spPr>
          <a:xfrm>
            <a:off x="245574" y="1079487"/>
            <a:ext cx="4237764" cy="133690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r>
              <a:rPr lang="ru-RU" sz="1700" dirty="0">
                <a:solidFill>
                  <a:srgbClr val="0C465E"/>
                </a:solidFill>
                <a:latin typeface="Circe"/>
              </a:rPr>
              <a:t>Семейные предприятия не имеют целевой, адресной государственной поддержки, так как понятие</a:t>
            </a:r>
          </a:p>
          <a:p>
            <a:r>
              <a:rPr lang="ru-RU" sz="1700" dirty="0" smtClean="0">
                <a:solidFill>
                  <a:srgbClr val="0C465E"/>
                </a:solidFill>
                <a:latin typeface="Circe"/>
              </a:rPr>
              <a:t>«семейное </a:t>
            </a:r>
            <a:r>
              <a:rPr lang="ru-RU" sz="1700" dirty="0">
                <a:solidFill>
                  <a:srgbClr val="0C465E"/>
                </a:solidFill>
                <a:latin typeface="Circe"/>
              </a:rPr>
              <a:t>предпринимательство»</a:t>
            </a:r>
          </a:p>
          <a:p>
            <a:r>
              <a:rPr lang="ru-RU" sz="1700" dirty="0">
                <a:solidFill>
                  <a:srgbClr val="0C465E"/>
                </a:solidFill>
                <a:latin typeface="Circe"/>
              </a:rPr>
              <a:t>не закреплено в законодательстве РФ </a:t>
            </a:r>
          </a:p>
        </p:txBody>
      </p:sp>
      <p:pic>
        <p:nvPicPr>
          <p:cNvPr id="14" name="Рисунок 13" descr="Изображение выглядит как здание, внешний, часы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A6E3628-3DC8-4D12-BE49-6C5D601D81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725"/>
            <a:ext cx="2364456" cy="1720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19EED4-BEC9-4CF8-A132-3C52CB7AAF5B}"/>
              </a:ext>
            </a:extLst>
          </p:cNvPr>
          <p:cNvSpPr txBox="1"/>
          <p:nvPr/>
        </p:nvSpPr>
        <p:spPr>
          <a:xfrm>
            <a:off x="4895010" y="1256458"/>
            <a:ext cx="4024557" cy="14420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14288" rtlCol="0" anchor="ctr">
            <a:spAutoFit/>
          </a:bodyPr>
          <a:lstStyle/>
          <a:p>
            <a:pPr algn="ctr" hangingPunct="1">
              <a:lnSpc>
                <a:spcPts val="2325"/>
              </a:lnSpc>
              <a:defRPr/>
            </a:pPr>
            <a:r>
              <a:rPr lang="ru-RU" sz="2500" b="1" dirty="0">
                <a:solidFill>
                  <a:schemeClr val="bg1"/>
                </a:solidFill>
                <a:latin typeface="Circe"/>
                <a:sym typeface="Montserrat-Regular"/>
              </a:rPr>
              <a:t>Законодательно закрепить определение </a:t>
            </a:r>
          </a:p>
          <a:p>
            <a:pPr algn="ctr" hangingPunct="1">
              <a:spcBef>
                <a:spcPts val="900"/>
              </a:spcBef>
              <a:defRPr/>
            </a:pPr>
            <a:r>
              <a:rPr lang="ru-RU" sz="2300" b="1" dirty="0">
                <a:solidFill>
                  <a:schemeClr val="bg1"/>
                </a:solidFill>
                <a:latin typeface="Circe"/>
                <a:sym typeface="Montserrat-Regular"/>
              </a:rPr>
              <a:t>СЕМЕЙНОГО ПРЕДПРИНИМАТЕЛЬСТВА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6668D4F-B301-4BE8-A5B5-A988394FB3FD}"/>
              </a:ext>
            </a:extLst>
          </p:cNvPr>
          <p:cNvSpPr/>
          <p:nvPr/>
        </p:nvSpPr>
        <p:spPr>
          <a:xfrm>
            <a:off x="2382160" y="2584155"/>
            <a:ext cx="2101178" cy="300082"/>
          </a:xfrm>
          <a:prstGeom prst="rect">
            <a:avLst/>
          </a:prstGeom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ru-RU" sz="1700" b="1" u="sng" dirty="0">
                <a:solidFill>
                  <a:schemeClr val="tx2">
                    <a:lumMod val="75000"/>
                  </a:schemeClr>
                </a:solidFill>
                <a:latin typeface="Circe"/>
                <a:ea typeface="Times New Roman"/>
                <a:cs typeface="Times New Roman"/>
              </a:rPr>
              <a:t>ЭТО ПОЗВОЛИТ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latin typeface="Circe"/>
                <a:ea typeface="Times New Roman"/>
                <a:cs typeface="Times New Roman"/>
              </a:rPr>
              <a:t>: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irce"/>
              <a:ea typeface="Times New Roman"/>
              <a:cs typeface="Times New Roman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B9031D2-A697-46C6-B633-2D6F4D63AC8C}"/>
              </a:ext>
            </a:extLst>
          </p:cNvPr>
          <p:cNvSpPr/>
          <p:nvPr/>
        </p:nvSpPr>
        <p:spPr>
          <a:xfrm>
            <a:off x="2446055" y="2933221"/>
            <a:ext cx="6599976" cy="2031326"/>
          </a:xfrm>
          <a:prstGeom prst="rect">
            <a:avLst/>
          </a:prstGeom>
          <a:noFill/>
          <a:ln w="38100">
            <a:noFill/>
          </a:ln>
        </p:spPr>
        <p:txBody>
          <a:bodyPr wrap="square" lIns="34290" tIns="17145" rIns="34290" bIns="17145">
            <a:spAutoFit/>
          </a:bodyPr>
          <a:lstStyle/>
          <a:p>
            <a:pPr marL="64294" indent="-64294">
              <a:lnSpc>
                <a:spcPts val="18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ru-RU" sz="1800" dirty="0">
                <a:solidFill>
                  <a:srgbClr val="0C465E"/>
                </a:solidFill>
                <a:latin typeface="Circe"/>
              </a:rPr>
              <a:t> </a:t>
            </a:r>
            <a:r>
              <a:rPr lang="ru-RU" sz="1700" dirty="0">
                <a:solidFill>
                  <a:srgbClr val="0C465E"/>
                </a:solidFill>
                <a:latin typeface="Circe"/>
              </a:rPr>
              <a:t>Реализовать новую форму «коллективного патента» - семейный патент</a:t>
            </a:r>
          </a:p>
          <a:p>
            <a:pPr marL="64294" indent="-64294">
              <a:lnSpc>
                <a:spcPts val="1763"/>
              </a:lnSpc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Урегулировать трудовые взаимоотношения между участниками семейного бизнеса</a:t>
            </a:r>
            <a:endParaRPr lang="en-US" sz="1700" dirty="0">
              <a:solidFill>
                <a:srgbClr val="0C465E"/>
              </a:solidFill>
              <a:latin typeface="Circe"/>
            </a:endParaRPr>
          </a:p>
          <a:p>
            <a:pPr marL="64294" indent="-64294">
              <a:lnSpc>
                <a:spcPts val="1838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 Получить адресную государственную поддержку субъектам семейного предпринимательства</a:t>
            </a:r>
          </a:p>
          <a:p>
            <a:pPr marL="64294" indent="-64294">
              <a:spcBef>
                <a:spcPts val="900"/>
              </a:spcBef>
              <a:buFont typeface="Wingdings" pitchFamily="2" charset="2"/>
              <a:buChar char="q"/>
            </a:pPr>
            <a:r>
              <a:rPr lang="ru-RU" sz="1700" dirty="0">
                <a:solidFill>
                  <a:srgbClr val="0C465E"/>
                </a:solidFill>
                <a:latin typeface="Circe"/>
              </a:rPr>
              <a:t>Выделить в Реестре участников МСП семейные предприятия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2C4FD04-AD95-4108-9242-5D9CC2AC0B10}"/>
              </a:ext>
            </a:extLst>
          </p:cNvPr>
          <p:cNvSpPr/>
          <p:nvPr/>
        </p:nvSpPr>
        <p:spPr>
          <a:xfrm>
            <a:off x="364962" y="149905"/>
            <a:ext cx="8554605" cy="431336"/>
          </a:xfrm>
          <a:prstGeom prst="rect">
            <a:avLst/>
          </a:prstGeom>
          <a:solidFill>
            <a:srgbClr val="45747F"/>
          </a:solidFill>
          <a:ln>
            <a:noFill/>
          </a:ln>
          <a:effectLst>
            <a:outerShdw blurRad="139700" dist="114300" dir="4800000" sx="101000" sy="101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500" b="1" dirty="0">
                <a:solidFill>
                  <a:srgbClr val="FFFFFF"/>
                </a:solidFill>
              </a:rPr>
              <a:t>ПО ИТОГАМ ФОРУМА</a:t>
            </a:r>
          </a:p>
        </p:txBody>
      </p:sp>
      <p:sp>
        <p:nvSpPr>
          <p:cNvPr id="15" name="Стрелка вправо 6">
            <a:extLst>
              <a:ext uri="{FF2B5EF4-FFF2-40B4-BE49-F238E27FC236}">
                <a16:creationId xmlns:a16="http://schemas.microsoft.com/office/drawing/2014/main" xmlns="" id="{CD811EA4-B50C-42B1-B0C8-465AD3283244}"/>
              </a:ext>
            </a:extLst>
          </p:cNvPr>
          <p:cNvSpPr/>
          <p:nvPr/>
        </p:nvSpPr>
        <p:spPr>
          <a:xfrm>
            <a:off x="4075616" y="1477905"/>
            <a:ext cx="865653" cy="42525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288" tIns="14288" rIns="14288" bIns="14288" rtlCol="0" anchor="ctr"/>
          <a:lstStyle/>
          <a:p>
            <a:pPr algn="ctr"/>
            <a:endParaRPr lang="ru-RU" sz="1100">
              <a:solidFill>
                <a:srgbClr val="C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888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727574"/>
      </a:dk1>
      <a:lt1>
        <a:srgbClr val="75023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3175">
          <a:miter lim="400000"/>
        </a:ln>
      </a:spPr>
      <a:bodyPr lIns="38100" tIns="38100" rIns="38100" bIns="38100" anchor="ctr"/>
      <a:lstStyle>
        <a:defPPr algn="ctr">
          <a:defRPr sz="3000">
            <a:solidFill>
              <a:srgbClr val="FFFFFF"/>
            </a:solidFill>
            <a:latin typeface="Helvetica Light"/>
            <a:ea typeface="Helvetica Light"/>
            <a:cs typeface="Helvetica Light"/>
            <a:sym typeface="Helvetica Light"/>
          </a:defRPr>
        </a:defPPr>
      </a:lst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White">
  <a:themeElements>
    <a:clrScheme name="White">
      <a:dk1>
        <a:srgbClr val="727574"/>
      </a:dk1>
      <a:lt1>
        <a:srgbClr val="75023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3175">
          <a:miter lim="400000"/>
        </a:ln>
      </a:spPr>
      <a:bodyPr lIns="38100" tIns="38100" rIns="38100" bIns="38100" anchor="ctr"/>
      <a:lstStyle>
        <a:defPPr algn="ctr">
          <a:defRPr sz="3000">
            <a:solidFill>
              <a:srgbClr val="FFFFFF"/>
            </a:solidFill>
            <a:latin typeface="Helvetica Light"/>
            <a:ea typeface="Helvetica Light"/>
            <a:cs typeface="Helvetica Light"/>
            <a:sym typeface="Helvetica Light"/>
          </a:defRPr>
        </a:defPPr>
      </a:lst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White">
  <a:themeElements>
    <a:clrScheme name="White">
      <a:dk1>
        <a:srgbClr val="727574"/>
      </a:dk1>
      <a:lt1>
        <a:srgbClr val="750231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3175">
          <a:miter lim="400000"/>
        </a:ln>
      </a:spPr>
      <a:bodyPr lIns="38100" tIns="38100" rIns="38100" bIns="38100" anchor="ctr"/>
      <a:lstStyle>
        <a:defPPr algn="ctr">
          <a:defRPr sz="3000">
            <a:solidFill>
              <a:srgbClr val="FFFFFF"/>
            </a:solidFill>
            <a:latin typeface="Helvetica Light"/>
            <a:ea typeface="Helvetica Light"/>
            <a:cs typeface="Helvetica Light"/>
            <a:sym typeface="Helvetica Light"/>
          </a:defRPr>
        </a:defPPr>
      </a:lst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727574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8806</TotalTime>
  <Words>1158</Words>
  <Application>Microsoft Office PowerPoint</Application>
  <PresentationFormat>Экран (16:9)</PresentationFormat>
  <Paragraphs>211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White</vt:lpstr>
      <vt:lpstr>3_Тема Office</vt:lpstr>
      <vt:lpstr>4_Тема Office</vt:lpstr>
      <vt:lpstr>1_White</vt:lpstr>
      <vt:lpstr>2_White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Yana Shychkova</dc:creator>
  <cp:lastModifiedBy>Каменева Кристина Петровна</cp:lastModifiedBy>
  <cp:revision>243</cp:revision>
  <cp:lastPrinted>2019-04-29T12:09:40Z</cp:lastPrinted>
  <dcterms:modified xsi:type="dcterms:W3CDTF">2019-07-22T08:50:09Z</dcterms:modified>
</cp:coreProperties>
</file>